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661" r:id="rId3"/>
  </p:sldMasterIdLst>
  <p:notesMasterIdLst>
    <p:notesMasterId r:id="rId44"/>
  </p:notesMasterIdLst>
  <p:sldIdLst>
    <p:sldId id="282" r:id="rId4"/>
    <p:sldId id="283" r:id="rId5"/>
    <p:sldId id="284" r:id="rId6"/>
    <p:sldId id="257" r:id="rId7"/>
    <p:sldId id="258" r:id="rId8"/>
    <p:sldId id="285" r:id="rId9"/>
    <p:sldId id="286" r:id="rId10"/>
    <p:sldId id="287" r:id="rId11"/>
    <p:sldId id="288" r:id="rId12"/>
    <p:sldId id="289" r:id="rId13"/>
    <p:sldId id="290" r:id="rId14"/>
    <p:sldId id="291" r:id="rId15"/>
    <p:sldId id="295" r:id="rId16"/>
    <p:sldId id="292" r:id="rId17"/>
    <p:sldId id="293" r:id="rId18"/>
    <p:sldId id="294" r:id="rId19"/>
    <p:sldId id="319"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clrMru>
    <a:srgbClr val="001F3E"/>
    <a:srgbClr val="008000"/>
    <a:srgbClr val="333399"/>
  </p:clrMru>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804" autoAdjust="0"/>
  </p:normalViewPr>
  <p:slideViewPr>
    <p:cSldViewPr>
      <p:cViewPr varScale="1">
        <p:scale>
          <a:sx n="52" d="100"/>
          <a:sy n="52" d="100"/>
        </p:scale>
        <p:origin x="-804" y="-90"/>
      </p:cViewPr>
      <p:guideLst>
        <p:guide orient="horz" pos="4320"/>
        <p:guide pos="7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17</a:t>
            </a:fld>
            <a:endParaRPr lang="nl-NL">
              <a:solidFill>
                <a:prstClr val="black"/>
              </a:solidFill>
            </a:endParaRPr>
          </a:p>
        </p:txBody>
      </p:sp>
    </p:spTree>
    <p:extLst>
      <p:ext uri="{BB962C8B-B14F-4D97-AF65-F5344CB8AC3E}">
        <p14:creationId xmlns:p14="http://schemas.microsoft.com/office/powerpoint/2010/main" xmlns="" val="286757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xmlns="" val="3084881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xmlns="" val="262147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xmlns="" val="101921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xmlns="" val="3874789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30</a:t>
            </a:fld>
            <a:endParaRPr lang="nl-NL">
              <a:solidFill>
                <a:prstClr val="black"/>
              </a:solidFill>
            </a:endParaRPr>
          </a:p>
        </p:txBody>
      </p:sp>
    </p:spTree>
    <p:extLst>
      <p:ext uri="{BB962C8B-B14F-4D97-AF65-F5344CB8AC3E}">
        <p14:creationId xmlns:p14="http://schemas.microsoft.com/office/powerpoint/2010/main" xmlns="" val="254595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31</a:t>
            </a:fld>
            <a:endParaRPr lang="nl-NL">
              <a:solidFill>
                <a:prstClr val="black"/>
              </a:solidFill>
            </a:endParaRPr>
          </a:p>
        </p:txBody>
      </p:sp>
    </p:spTree>
    <p:extLst>
      <p:ext uri="{BB962C8B-B14F-4D97-AF65-F5344CB8AC3E}">
        <p14:creationId xmlns:p14="http://schemas.microsoft.com/office/powerpoint/2010/main" xmlns="" val="305162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32</a:t>
            </a:fld>
            <a:endParaRPr lang="nl-NL">
              <a:solidFill>
                <a:prstClr val="black"/>
              </a:solidFill>
            </a:endParaRPr>
          </a:p>
        </p:txBody>
      </p:sp>
    </p:spTree>
    <p:extLst>
      <p:ext uri="{BB962C8B-B14F-4D97-AF65-F5344CB8AC3E}">
        <p14:creationId xmlns:p14="http://schemas.microsoft.com/office/powerpoint/2010/main" xmlns="" val="279481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33</a:t>
            </a:fld>
            <a:endParaRPr lang="nl-NL">
              <a:solidFill>
                <a:prstClr val="black"/>
              </a:solidFill>
            </a:endParaRPr>
          </a:p>
        </p:txBody>
      </p:sp>
    </p:spTree>
    <p:extLst>
      <p:ext uri="{BB962C8B-B14F-4D97-AF65-F5344CB8AC3E}">
        <p14:creationId xmlns:p14="http://schemas.microsoft.com/office/powerpoint/2010/main" xmlns="" val="1867618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34</a:t>
            </a:fld>
            <a:endParaRPr lang="nl-NL">
              <a:solidFill>
                <a:prstClr val="black"/>
              </a:solidFill>
            </a:endParaRPr>
          </a:p>
        </p:txBody>
      </p:sp>
    </p:spTree>
    <p:extLst>
      <p:ext uri="{BB962C8B-B14F-4D97-AF65-F5344CB8AC3E}">
        <p14:creationId xmlns:p14="http://schemas.microsoft.com/office/powerpoint/2010/main" xmlns="" val="160096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35</a:t>
            </a:fld>
            <a:endParaRPr lang="nl-NL">
              <a:solidFill>
                <a:prstClr val="black"/>
              </a:solidFill>
            </a:endParaRPr>
          </a:p>
        </p:txBody>
      </p:sp>
    </p:spTree>
    <p:extLst>
      <p:ext uri="{BB962C8B-B14F-4D97-AF65-F5344CB8AC3E}">
        <p14:creationId xmlns:p14="http://schemas.microsoft.com/office/powerpoint/2010/main" xmlns="" val="9055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xmlns="" val="2867573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36</a:t>
            </a:fld>
            <a:endParaRPr lang="nl-NL">
              <a:solidFill>
                <a:prstClr val="black"/>
              </a:solidFill>
            </a:endParaRPr>
          </a:p>
        </p:txBody>
      </p:sp>
    </p:spTree>
    <p:extLst>
      <p:ext uri="{BB962C8B-B14F-4D97-AF65-F5344CB8AC3E}">
        <p14:creationId xmlns:p14="http://schemas.microsoft.com/office/powerpoint/2010/main" xmlns="" val="379899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37</a:t>
            </a:fld>
            <a:endParaRPr lang="nl-NL">
              <a:solidFill>
                <a:prstClr val="black"/>
              </a:solidFill>
            </a:endParaRPr>
          </a:p>
        </p:txBody>
      </p:sp>
    </p:spTree>
    <p:extLst>
      <p:ext uri="{BB962C8B-B14F-4D97-AF65-F5344CB8AC3E}">
        <p14:creationId xmlns:p14="http://schemas.microsoft.com/office/powerpoint/2010/main" xmlns="" val="1642306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38</a:t>
            </a:fld>
            <a:endParaRPr lang="nl-NL">
              <a:solidFill>
                <a:prstClr val="black"/>
              </a:solidFill>
            </a:endParaRPr>
          </a:p>
        </p:txBody>
      </p:sp>
    </p:spTree>
    <p:extLst>
      <p:ext uri="{BB962C8B-B14F-4D97-AF65-F5344CB8AC3E}">
        <p14:creationId xmlns:p14="http://schemas.microsoft.com/office/powerpoint/2010/main" xmlns="" val="2966589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39</a:t>
            </a:fld>
            <a:endParaRPr lang="nl-NL">
              <a:solidFill>
                <a:prstClr val="black"/>
              </a:solidFill>
            </a:endParaRPr>
          </a:p>
        </p:txBody>
      </p:sp>
    </p:spTree>
    <p:extLst>
      <p:ext uri="{BB962C8B-B14F-4D97-AF65-F5344CB8AC3E}">
        <p14:creationId xmlns:p14="http://schemas.microsoft.com/office/powerpoint/2010/main" xmlns="" val="848385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40</a:t>
            </a:fld>
            <a:endParaRPr lang="nl-NL">
              <a:solidFill>
                <a:prstClr val="black"/>
              </a:solidFill>
            </a:endParaRPr>
          </a:p>
        </p:txBody>
      </p:sp>
    </p:spTree>
    <p:extLst>
      <p:ext uri="{BB962C8B-B14F-4D97-AF65-F5344CB8AC3E}">
        <p14:creationId xmlns:p14="http://schemas.microsoft.com/office/powerpoint/2010/main" xmlns="" val="186949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xmlns="" val="168030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xmlns="" val="220265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xmlns="" val="120268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xmlns="" val="240796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xmlns="" val="27221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xmlns="" val="280086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50443" y="9428583"/>
            <a:ext cx="2945659" cy="496332"/>
          </a:xfrm>
          <a:prstGeom prst="rect">
            <a:avLst/>
          </a:prstGeom>
        </p:spPr>
        <p:txBody>
          <a:bodyPr/>
          <a:lstStyle/>
          <a:p>
            <a:fld id="{BA032D72-3B81-AE4E-9B7E-30F7CB0442C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xmlns="" val="13147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Titeltekst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925638" y="8813800"/>
            <a:ext cx="20726400" cy="2724150"/>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1925638" y="5813425"/>
            <a:ext cx="20726400"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19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12268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0" y="546100"/>
            <a:ext cx="8021638" cy="232410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79963" y="9601200"/>
            <a:ext cx="14630400" cy="1133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78400" y="549275"/>
            <a:ext cx="5486400" cy="117030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19200" y="549275"/>
            <a:ext cx="16306800" cy="117030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0"/>
            <a:ext cx="20726400" cy="2940050"/>
          </a:xfrm>
        </p:spPr>
        <p:txBody>
          <a:bodyPr/>
          <a:lstStyle/>
          <a:p>
            <a:r>
              <a:rPr lang="nl-NL" smtClean="0"/>
              <a:t>Klik om de stijl te bewerken</a:t>
            </a:r>
            <a:endParaRPr lang="nl-NL"/>
          </a:p>
        </p:txBody>
      </p:sp>
      <p:sp>
        <p:nvSpPr>
          <p:cNvPr id="3" name="Ond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Titeltekst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925638" y="8813800"/>
            <a:ext cx="20726400" cy="2724150"/>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1925638" y="5813425"/>
            <a:ext cx="20726400"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219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12268200" y="3200400"/>
            <a:ext cx="10896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1219200" y="3070225"/>
            <a:ext cx="10774363"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1219200" y="4349750"/>
            <a:ext cx="10774363"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12387263" y="3070225"/>
            <a:ext cx="10777537" cy="12795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12387263" y="4349750"/>
            <a:ext cx="10777537" cy="7902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219200" y="546100"/>
            <a:ext cx="8021638" cy="232410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9532938" y="546100"/>
            <a:ext cx="13631862"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1219200" y="2870200"/>
            <a:ext cx="8021638"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779963" y="9601200"/>
            <a:ext cx="14630400" cy="1133475"/>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4779963" y="1225550"/>
            <a:ext cx="14630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4779963" y="10734675"/>
            <a:ext cx="14630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7678400" y="549275"/>
            <a:ext cx="5486400" cy="117030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219200" y="549275"/>
            <a:ext cx="16306800" cy="117030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A672FFA-2FF2-4CE3-B229-A1B6D279944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80" y="1104900"/>
            <a:ext cx="9525001"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Titeltekst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Titeltekst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 hier een citaat."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828800" y="4260850"/>
            <a:ext cx="20726400" cy="2940050"/>
          </a:xfrm>
        </p:spPr>
        <p:txBody>
          <a:bodyPr/>
          <a:lstStyle/>
          <a:p>
            <a:r>
              <a:rPr lang="nl-NL" smtClean="0"/>
              <a:t>Klik om de stijl te bewerken</a:t>
            </a:r>
            <a:endParaRPr lang="nl-NL"/>
          </a:p>
        </p:txBody>
      </p:sp>
      <p:sp>
        <p:nvSpPr>
          <p:cNvPr id="3" name="Ondertitel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0EE2686-525C-4BCE-B808-88FF8685F12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Titeltekst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rPr/>
              <a:p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 id="2147483657" r:id="rId5"/>
    <p:sldLayoutId id="2147483658" r:id="rId6"/>
    <p:sldLayoutId id="2147483659" r:id="rId7"/>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9200" y="549275"/>
            <a:ext cx="21945600" cy="2286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1219200" y="3200400"/>
            <a:ext cx="21945600" cy="90519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1219200" y="12712700"/>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1DD89CA9-9282-4378-901E-C76246C6467F}" type="datetimeFigureOut">
              <a:rPr lang="nl-NL" smtClean="0"/>
              <a:pPr/>
              <a:t>21-10-2016</a:t>
            </a:fld>
            <a:endParaRPr lang="nl-NL"/>
          </a:p>
        </p:txBody>
      </p:sp>
      <p:sp>
        <p:nvSpPr>
          <p:cNvPr id="5" name="Tijdelijke aanduiding voor voettekst 4"/>
          <p:cNvSpPr>
            <a:spLocks noGrp="1"/>
          </p:cNvSpPr>
          <p:nvPr>
            <p:ph type="ftr" sz="quarter" idx="3"/>
          </p:nvPr>
        </p:nvSpPr>
        <p:spPr>
          <a:xfrm>
            <a:off x="8331200"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17475200" y="12712700"/>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30EE2686-525C-4BCE-B808-88FF8685F12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19200" y="549275"/>
            <a:ext cx="21945600" cy="2286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1219200" y="3200400"/>
            <a:ext cx="21945600" cy="90519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1219200" y="12712700"/>
            <a:ext cx="5689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2C5AB6FE-892E-438C-BBF5-79D5E2A29136}" type="datetimeFigureOut">
              <a:rPr lang="nl-NL" smtClean="0"/>
              <a:pPr/>
              <a:t>21-10-2016</a:t>
            </a:fld>
            <a:endParaRPr lang="nl-NL"/>
          </a:p>
        </p:txBody>
      </p:sp>
      <p:sp>
        <p:nvSpPr>
          <p:cNvPr id="5" name="Tijdelijke aanduiding voor voettekst 4"/>
          <p:cNvSpPr>
            <a:spLocks noGrp="1"/>
          </p:cNvSpPr>
          <p:nvPr>
            <p:ph type="ftr" sz="quarter" idx="3"/>
          </p:nvPr>
        </p:nvSpPr>
        <p:spPr>
          <a:xfrm>
            <a:off x="8331200"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17475200" y="12712700"/>
            <a:ext cx="5689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DA672FFA-2FF2-4CE3-B229-A1B6D279944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google.nl/url?sa=i&amp;rct=j&amp;q=&amp;esrc=s&amp;source=images&amp;cd=&amp;cad=rja&amp;uact=8&amp;ved=0ahUKEwiNvYfJuevPAhVEtRoKHdQlBxMQjRwIBw&amp;url=http://www.wierde-en-dijk.nl/index.php?option=com_content&amp;view=article&amp;id=261:agrarisch-landschappelijk-bouwen&amp;catid=82&amp;Itemid=493&amp;psig=AFQjCNFCgaEKDAUt8EPb-iEkms9FGUeFHA&amp;ust=14771238993662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echtspraak.nl/" TargetMode="Externa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cid:B2DF6991-E398-4153-9BEF-D682F501CB00@netgea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cid:B2DF6991-E398-4153-9BEF-D682F501CB00@netgear.com"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7" descr="image001"/>
          <p:cNvPicPr>
            <a:picLocks noChangeAspect="1" noChangeArrowheads="1"/>
          </p:cNvPicPr>
          <p:nvPr/>
        </p:nvPicPr>
        <p:blipFill>
          <a:blip r:embed="rId2" cstate="print"/>
          <a:srcRect/>
          <a:stretch>
            <a:fillRect/>
          </a:stretch>
        </p:blipFill>
        <p:spPr bwMode="auto">
          <a:xfrm>
            <a:off x="8231560" y="8442176"/>
            <a:ext cx="6120680" cy="4355099"/>
          </a:xfrm>
          <a:prstGeom prst="rect">
            <a:avLst/>
          </a:prstGeom>
          <a:noFill/>
          <a:ln w="9525">
            <a:noFill/>
            <a:miter lim="800000"/>
            <a:headEnd/>
            <a:tailEnd/>
          </a:ln>
        </p:spPr>
      </p:pic>
      <p:sp>
        <p:nvSpPr>
          <p:cNvPr id="5" name="Titel 4"/>
          <p:cNvSpPr>
            <a:spLocks noGrp="1"/>
          </p:cNvSpPr>
          <p:nvPr>
            <p:ph type="ctrTitle"/>
          </p:nvPr>
        </p:nvSpPr>
        <p:spPr>
          <a:xfrm>
            <a:off x="1828800" y="1673424"/>
            <a:ext cx="20726400" cy="2952328"/>
          </a:xfrm>
        </p:spPr>
        <p:style>
          <a:lnRef idx="0">
            <a:scrgbClr r="0" g="0" b="0"/>
          </a:lnRef>
          <a:fillRef idx="1003">
            <a:schemeClr val="lt1"/>
          </a:fillRef>
          <a:effectRef idx="0">
            <a:scrgbClr r="0" g="0" b="0"/>
          </a:effectRef>
          <a:fontRef idx="major"/>
        </p:style>
        <p:txBody>
          <a:bodyPr>
            <a:normAutofit fontScale="90000"/>
          </a:bodyPr>
          <a:lstStyle/>
          <a:p>
            <a:r>
              <a:rPr lang="nl-NL" sz="9600" dirty="0" smtClean="0">
                <a:solidFill>
                  <a:srgbClr val="008000"/>
                </a:solidFill>
                <a:latin typeface="Arial" pitchFamily="34" charset="0"/>
                <a:cs typeface="Arial" pitchFamily="34" charset="0"/>
              </a:rPr>
              <a:t>(Mini) Symposium </a:t>
            </a:r>
            <a:r>
              <a:rPr lang="nl-NL" sz="9600" dirty="0" err="1" smtClean="0">
                <a:solidFill>
                  <a:srgbClr val="008000"/>
                </a:solidFill>
                <a:latin typeface="Arial" pitchFamily="34" charset="0"/>
                <a:cs typeface="Arial" pitchFamily="34" charset="0"/>
              </a:rPr>
              <a:t>Boeren-Box</a:t>
            </a:r>
            <a:r>
              <a:rPr lang="nl-NL" sz="9600" dirty="0" smtClean="0">
                <a:solidFill>
                  <a:srgbClr val="008000"/>
                </a:solidFill>
                <a:latin typeface="Arial" pitchFamily="34" charset="0"/>
                <a:cs typeface="Arial" pitchFamily="34" charset="0"/>
              </a:rPr>
              <a:t> </a:t>
            </a:r>
            <a:br>
              <a:rPr lang="nl-NL" sz="9600" dirty="0" smtClean="0">
                <a:solidFill>
                  <a:srgbClr val="008000"/>
                </a:solidFill>
                <a:latin typeface="Arial" pitchFamily="34" charset="0"/>
                <a:cs typeface="Arial" pitchFamily="34" charset="0"/>
              </a:rPr>
            </a:br>
            <a:r>
              <a:rPr lang="nl-NL" sz="9600" dirty="0" smtClean="0">
                <a:solidFill>
                  <a:srgbClr val="008000"/>
                </a:solidFill>
                <a:latin typeface="Arial" pitchFamily="34" charset="0"/>
                <a:cs typeface="Arial" pitchFamily="34" charset="0"/>
              </a:rPr>
              <a:t>zondag 23 oktober 2016</a:t>
            </a:r>
            <a:endParaRPr lang="nl-NL" sz="9600" dirty="0">
              <a:solidFill>
                <a:srgbClr val="008000"/>
              </a:solidFill>
              <a:latin typeface="Arial" pitchFamily="34" charset="0"/>
              <a:cs typeface="Arial" pitchFamily="34" charset="0"/>
            </a:endParaRPr>
          </a:p>
        </p:txBody>
      </p:sp>
      <p:sp>
        <p:nvSpPr>
          <p:cNvPr id="6" name="Ondertitel 5"/>
          <p:cNvSpPr>
            <a:spLocks noGrp="1"/>
          </p:cNvSpPr>
          <p:nvPr>
            <p:ph type="subTitle" idx="1"/>
          </p:nvPr>
        </p:nvSpPr>
        <p:spPr>
          <a:xfrm>
            <a:off x="2614936" y="5993904"/>
            <a:ext cx="18722080" cy="1800200"/>
          </a:xfrm>
        </p:spPr>
        <p:style>
          <a:lnRef idx="0">
            <a:scrgbClr r="0" g="0" b="0"/>
          </a:lnRef>
          <a:fillRef idx="1002">
            <a:schemeClr val="lt1"/>
          </a:fillRef>
          <a:effectRef idx="0">
            <a:scrgbClr r="0" g="0" b="0"/>
          </a:effectRef>
          <a:fontRef idx="major"/>
        </p:style>
        <p:txBody>
          <a:bodyPr>
            <a:noAutofit/>
          </a:bodyPr>
          <a:lstStyle/>
          <a:p>
            <a:r>
              <a:rPr lang="nl-NL" sz="9600" b="1" dirty="0" smtClean="0">
                <a:solidFill>
                  <a:srgbClr val="008000"/>
                </a:solidFill>
              </a:rPr>
              <a:t>Landbouw en aardbevingsschade </a:t>
            </a:r>
            <a:endParaRPr lang="nl-NL" sz="9600" b="1" dirty="0">
              <a:solidFill>
                <a:srgbClr val="008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Bewijsvermoeden</a:t>
            </a:r>
            <a:endParaRPr lang="nl-NL" dirty="0"/>
          </a:p>
        </p:txBody>
      </p:sp>
      <p:sp>
        <p:nvSpPr>
          <p:cNvPr id="4" name="Tijdelijke aanduiding voor tekst 3"/>
          <p:cNvSpPr>
            <a:spLocks noGrp="1"/>
          </p:cNvSpPr>
          <p:nvPr>
            <p:ph type="body" sz="quarter" idx="1"/>
          </p:nvPr>
        </p:nvSpPr>
        <p:spPr>
          <a:xfrm>
            <a:off x="2902968" y="6209928"/>
            <a:ext cx="19703032" cy="6624736"/>
          </a:xfrm>
          <a:ln>
            <a:solidFill>
              <a:schemeClr val="accent1"/>
            </a:solidFill>
          </a:ln>
        </p:spPr>
        <p:txBody>
          <a:bodyPr>
            <a:normAutofit/>
          </a:bodyPr>
          <a:lstStyle/>
          <a:p>
            <a:pPr algn="l"/>
            <a:r>
              <a:rPr lang="nl-NL" sz="5400" dirty="0" smtClean="0">
                <a:solidFill>
                  <a:srgbClr val="001F3E"/>
                </a:solidFill>
              </a:rPr>
              <a:t>Gehanteerd voor de volgende schadediscussies:</a:t>
            </a:r>
          </a:p>
          <a:p>
            <a:pPr algn="l"/>
            <a:endParaRPr lang="nl-NL" sz="5400" dirty="0" smtClean="0">
              <a:solidFill>
                <a:srgbClr val="001F3E"/>
              </a:solidFill>
            </a:endParaRPr>
          </a:p>
          <a:p>
            <a:pPr lvl="3" algn="l">
              <a:buFontTx/>
              <a:buChar char="-"/>
            </a:pPr>
            <a:r>
              <a:rPr lang="nl-NL" sz="4800" dirty="0" smtClean="0">
                <a:solidFill>
                  <a:srgbClr val="001F3E"/>
                </a:solidFill>
              </a:rPr>
              <a:t> Te ver van </a:t>
            </a:r>
            <a:r>
              <a:rPr lang="nl-NL" sz="4800" dirty="0" err="1" smtClean="0">
                <a:solidFill>
                  <a:srgbClr val="001F3E"/>
                </a:solidFill>
              </a:rPr>
              <a:t>bevingsgebied</a:t>
            </a:r>
            <a:r>
              <a:rPr lang="nl-NL" sz="4800" dirty="0" smtClean="0">
                <a:solidFill>
                  <a:srgbClr val="001F3E"/>
                </a:solidFill>
              </a:rPr>
              <a:t>;</a:t>
            </a:r>
          </a:p>
          <a:p>
            <a:pPr lvl="3" algn="l">
              <a:buFontTx/>
              <a:buChar char="-"/>
            </a:pPr>
            <a:r>
              <a:rPr lang="nl-NL" sz="4800" dirty="0" smtClean="0">
                <a:solidFill>
                  <a:srgbClr val="001F3E"/>
                </a:solidFill>
              </a:rPr>
              <a:t>Oude schuren zijn al kwetsbaar; ook voorkomen schade;</a:t>
            </a:r>
          </a:p>
          <a:p>
            <a:pPr lvl="3" algn="l">
              <a:buFontTx/>
              <a:buChar char="-"/>
            </a:pPr>
            <a:r>
              <a:rPr lang="nl-NL" sz="4800" dirty="0" smtClean="0">
                <a:solidFill>
                  <a:srgbClr val="001F3E"/>
                </a:solidFill>
              </a:rPr>
              <a:t>Nieuwbouw; ook oude kwetsbare schuur gerechtvaardigd; </a:t>
            </a:r>
          </a:p>
          <a:p>
            <a:pPr lvl="3" algn="l">
              <a:buFontTx/>
              <a:buChar char="-"/>
            </a:pPr>
            <a:r>
              <a:rPr lang="nl-NL" sz="4800" dirty="0" smtClean="0">
                <a:solidFill>
                  <a:srgbClr val="001F3E"/>
                </a:solidFill>
              </a:rPr>
              <a:t>Hoogte kosten herstel. </a:t>
            </a:r>
          </a:p>
          <a:p>
            <a:endParaRPr lang="nl-NL" i="1"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Collectief</a:t>
            </a:r>
            <a:endParaRPr lang="nl-NL" dirty="0"/>
          </a:p>
        </p:txBody>
      </p:sp>
      <p:sp>
        <p:nvSpPr>
          <p:cNvPr id="4" name="Tijdelijke aanduiding voor tekst 3"/>
          <p:cNvSpPr>
            <a:spLocks noGrp="1"/>
          </p:cNvSpPr>
          <p:nvPr>
            <p:ph type="body" sz="quarter" idx="1"/>
          </p:nvPr>
        </p:nvSpPr>
        <p:spPr>
          <a:xfrm>
            <a:off x="1462808" y="5777880"/>
            <a:ext cx="21746416" cy="7128792"/>
          </a:xfrm>
          <a:ln>
            <a:solidFill>
              <a:schemeClr val="accent1"/>
            </a:solidFill>
          </a:ln>
        </p:spPr>
        <p:txBody>
          <a:bodyPr>
            <a:normAutofit fontScale="92500" lnSpcReduction="10000"/>
          </a:bodyPr>
          <a:lstStyle/>
          <a:p>
            <a:pPr algn="l"/>
            <a:r>
              <a:rPr lang="nl-NL" sz="6600" b="1" dirty="0" smtClean="0">
                <a:solidFill>
                  <a:srgbClr val="001F3E"/>
                </a:solidFill>
                <a:latin typeface="Arial" pitchFamily="34" charset="0"/>
                <a:cs typeface="Arial" pitchFamily="34" charset="0"/>
              </a:rPr>
              <a:t>Actueel </a:t>
            </a:r>
          </a:p>
          <a:p>
            <a:pPr algn="l">
              <a:buFontTx/>
              <a:buChar char="-"/>
            </a:pPr>
            <a:endParaRPr lang="nl-NL" sz="5400" i="1" dirty="0" smtClean="0">
              <a:solidFill>
                <a:srgbClr val="001F3E"/>
              </a:solidFill>
            </a:endParaRPr>
          </a:p>
          <a:p>
            <a:pPr algn="l">
              <a:buFontTx/>
              <a:buChar char="-"/>
            </a:pPr>
            <a:r>
              <a:rPr lang="nl-NL" sz="5400" dirty="0" smtClean="0">
                <a:solidFill>
                  <a:srgbClr val="001F3E"/>
                </a:solidFill>
              </a:rPr>
              <a:t> 	Collectieve actie gedoogplicht Mijnbouwwet en gebruiksvergoeding 	grondeigenaren; </a:t>
            </a:r>
          </a:p>
          <a:p>
            <a:pPr algn="l">
              <a:buFontTx/>
              <a:buChar char="-"/>
            </a:pPr>
            <a:endParaRPr lang="nl-NL" sz="5400" dirty="0" smtClean="0">
              <a:solidFill>
                <a:srgbClr val="001F3E"/>
              </a:solidFill>
            </a:endParaRPr>
          </a:p>
          <a:p>
            <a:pPr lvl="4" algn="l">
              <a:buFontTx/>
              <a:buChar char="-"/>
            </a:pPr>
            <a:r>
              <a:rPr lang="nl-NL" sz="5400" dirty="0" smtClean="0">
                <a:solidFill>
                  <a:srgbClr val="001F3E"/>
                </a:solidFill>
              </a:rPr>
              <a:t>Bodemdaling en schade;</a:t>
            </a:r>
          </a:p>
          <a:p>
            <a:pPr algn="l"/>
            <a:endParaRPr lang="nl-NL" sz="5400" dirty="0" smtClean="0">
              <a:solidFill>
                <a:srgbClr val="001F3E"/>
              </a:solidFill>
            </a:endParaRPr>
          </a:p>
          <a:p>
            <a:pPr algn="l"/>
            <a:r>
              <a:rPr lang="nl-NL" sz="5400" dirty="0" smtClean="0">
                <a:solidFill>
                  <a:srgbClr val="001F3E"/>
                </a:solidFill>
              </a:rPr>
              <a:t>NB. Ook op te lossen met bewijsvermoeden; </a:t>
            </a:r>
            <a:r>
              <a:rPr lang="nl-NL" sz="5400" i="1" dirty="0" smtClean="0">
                <a:solidFill>
                  <a:srgbClr val="001F3E"/>
                </a:solidFill>
              </a:rPr>
              <a:t>prof. </a:t>
            </a:r>
            <a:r>
              <a:rPr lang="nl-NL" sz="5400" i="1" dirty="0" err="1" smtClean="0">
                <a:solidFill>
                  <a:srgbClr val="001F3E"/>
                </a:solidFill>
              </a:rPr>
              <a:t>Dunné</a:t>
            </a:r>
            <a:r>
              <a:rPr lang="nl-NL" sz="5400" i="1" dirty="0" smtClean="0">
                <a:solidFill>
                  <a:srgbClr val="001F3E"/>
                </a:solidFill>
              </a:rPr>
              <a:t>; </a:t>
            </a:r>
            <a:r>
              <a:rPr lang="nl-NL" sz="5400" i="1" dirty="0" err="1" smtClean="0">
                <a:solidFill>
                  <a:srgbClr val="001F3E"/>
                </a:solidFill>
              </a:rPr>
              <a:t>Tcbb</a:t>
            </a:r>
            <a:r>
              <a:rPr lang="nl-NL" sz="5400" i="1" dirty="0" smtClean="0">
                <a:solidFill>
                  <a:srgbClr val="001F3E"/>
                </a:solidFill>
              </a:rPr>
              <a:t> zijn techneuten met </a:t>
            </a:r>
            <a:r>
              <a:rPr lang="nl-NL" sz="5400" i="1" dirty="0" err="1" smtClean="0">
                <a:solidFill>
                  <a:srgbClr val="001F3E"/>
                </a:solidFill>
              </a:rPr>
              <a:t>Shell-achtergrond</a:t>
            </a:r>
            <a:r>
              <a:rPr lang="nl-NL" sz="5400" i="1" dirty="0" smtClean="0">
                <a:solidFill>
                  <a:srgbClr val="001F3E"/>
                </a:solidFill>
              </a:rPr>
              <a:t>; bodemdaling en oorzakelijk verband schade is een juridische leerstuk.</a:t>
            </a:r>
            <a:r>
              <a:rPr lang="nl-NL" sz="5400" dirty="0" smtClean="0">
                <a:solidFill>
                  <a:srgbClr val="001F3E"/>
                </a:solidFill>
              </a:rPr>
              <a:t> </a:t>
            </a:r>
            <a:endParaRPr lang="nl-NL" sz="4800" dirty="0" smtClean="0">
              <a:solidFill>
                <a:srgbClr val="001F3E"/>
              </a:solidFill>
            </a:endParaRPr>
          </a:p>
          <a:p>
            <a:endParaRPr lang="nl-NL" i="1"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390800" y="2033464"/>
            <a:ext cx="20828000" cy="1368152"/>
          </a:xfrm>
        </p:spPr>
        <p:txBody>
          <a:bodyPr>
            <a:normAutofit fontScale="90000"/>
          </a:bodyPr>
          <a:lstStyle/>
          <a:p>
            <a:r>
              <a:rPr lang="nl-NL" b="1" dirty="0" smtClean="0">
                <a:solidFill>
                  <a:srgbClr val="001F3E"/>
                </a:solidFill>
              </a:rPr>
              <a:t>Schema</a:t>
            </a:r>
            <a:endParaRPr lang="nl-NL" dirty="0"/>
          </a:p>
        </p:txBody>
      </p:sp>
      <p:sp>
        <p:nvSpPr>
          <p:cNvPr id="4" name="Tijdelijke aanduiding voor tekst 3"/>
          <p:cNvSpPr>
            <a:spLocks noGrp="1"/>
          </p:cNvSpPr>
          <p:nvPr>
            <p:ph type="body" sz="quarter" idx="1"/>
          </p:nvPr>
        </p:nvSpPr>
        <p:spPr>
          <a:xfrm>
            <a:off x="1462808" y="3761656"/>
            <a:ext cx="21746416" cy="9505056"/>
          </a:xfrm>
          <a:ln>
            <a:solidFill>
              <a:schemeClr val="accent1"/>
            </a:solidFill>
          </a:ln>
        </p:spPr>
        <p:txBody>
          <a:bodyPr>
            <a:normAutofit fontScale="77500" lnSpcReduction="20000"/>
          </a:bodyPr>
          <a:lstStyle/>
          <a:p>
            <a:r>
              <a:rPr lang="nl-NL" dirty="0" smtClean="0">
                <a:solidFill>
                  <a:srgbClr val="001F3E"/>
                </a:solidFill>
              </a:rPr>
              <a:t>Aansprakelijkheid en schade aardbevingen ten gevolge van gaswinning</a:t>
            </a:r>
          </a:p>
          <a:p>
            <a:endParaRPr lang="nl-NL" dirty="0" smtClean="0">
              <a:solidFill>
                <a:srgbClr val="001F3E"/>
              </a:solidFill>
            </a:endParaRPr>
          </a:p>
          <a:p>
            <a:r>
              <a:rPr lang="nl-NL" b="1" dirty="0" smtClean="0">
                <a:solidFill>
                  <a:srgbClr val="001F3E"/>
                </a:solidFill>
              </a:rPr>
              <a:t>Artikel 6:177 BW</a:t>
            </a:r>
          </a:p>
          <a:p>
            <a:r>
              <a:rPr lang="nl-NL" dirty="0" smtClean="0">
                <a:solidFill>
                  <a:srgbClr val="001F3E"/>
                </a:solidFill>
              </a:rPr>
              <a:t>NAM aansprakelijk voor schade gaswinning</a:t>
            </a:r>
          </a:p>
          <a:p>
            <a:endParaRPr lang="nl-NL" dirty="0" smtClean="0">
              <a:solidFill>
                <a:srgbClr val="001F3E"/>
              </a:solidFill>
            </a:endParaRPr>
          </a:p>
          <a:p>
            <a:endParaRPr lang="nl-NL" dirty="0" smtClean="0">
              <a:solidFill>
                <a:srgbClr val="001F3E"/>
              </a:solidFill>
            </a:endParaRPr>
          </a:p>
          <a:p>
            <a:endParaRPr lang="nl-NL" b="1" dirty="0" smtClean="0">
              <a:solidFill>
                <a:srgbClr val="001F3E"/>
              </a:solidFill>
            </a:endParaRPr>
          </a:p>
          <a:p>
            <a:endParaRPr lang="nl-NL" b="1" dirty="0" smtClean="0">
              <a:solidFill>
                <a:srgbClr val="001F3E"/>
              </a:solidFill>
            </a:endParaRPr>
          </a:p>
          <a:p>
            <a:r>
              <a:rPr lang="nl-NL" b="1" dirty="0" smtClean="0">
                <a:solidFill>
                  <a:srgbClr val="001F3E"/>
                </a:solidFill>
              </a:rPr>
              <a:t>Artikel 6:96 BW				                        			Artikel 6:184 BW</a:t>
            </a:r>
          </a:p>
          <a:p>
            <a:r>
              <a:rPr lang="nl-NL" dirty="0" smtClean="0">
                <a:solidFill>
                  <a:srgbClr val="001F3E"/>
                </a:solidFill>
              </a:rPr>
              <a:t>Schade nu en vergoeden geleden schade			          Voorkomen schade </a:t>
            </a:r>
          </a:p>
          <a:p>
            <a:r>
              <a:rPr lang="nl-NL" dirty="0" smtClean="0">
                <a:solidFill>
                  <a:srgbClr val="001F3E"/>
                </a:solidFill>
              </a:rPr>
              <a:t>															</a:t>
            </a:r>
            <a:r>
              <a:rPr lang="nl-NL" dirty="0" err="1" smtClean="0">
                <a:solidFill>
                  <a:srgbClr val="001F3E"/>
                </a:solidFill>
              </a:rPr>
              <a:t>Bevingsbestendig</a:t>
            </a:r>
            <a:r>
              <a:rPr lang="nl-NL" dirty="0" smtClean="0">
                <a:solidFill>
                  <a:srgbClr val="001F3E"/>
                </a:solidFill>
              </a:rPr>
              <a:t> bouwen</a:t>
            </a:r>
          </a:p>
          <a:p>
            <a:endParaRPr lang="nl-NL" dirty="0" smtClean="0">
              <a:solidFill>
                <a:srgbClr val="001F3E"/>
              </a:solidFill>
            </a:endParaRPr>
          </a:p>
          <a:p>
            <a:endParaRPr lang="nl-NL" dirty="0" smtClean="0">
              <a:solidFill>
                <a:srgbClr val="001F3E"/>
              </a:solidFill>
            </a:endParaRPr>
          </a:p>
          <a:p>
            <a:endParaRPr lang="nl-NL" dirty="0" smtClean="0">
              <a:solidFill>
                <a:srgbClr val="001F3E"/>
              </a:solidFill>
            </a:endParaRPr>
          </a:p>
          <a:p>
            <a:endParaRPr lang="nl-NL" dirty="0" smtClean="0">
              <a:solidFill>
                <a:srgbClr val="001F3E"/>
              </a:solidFill>
            </a:endParaRPr>
          </a:p>
          <a:p>
            <a:r>
              <a:rPr lang="nl-NL" b="1" dirty="0" smtClean="0">
                <a:solidFill>
                  <a:srgbClr val="001F3E"/>
                </a:solidFill>
              </a:rPr>
              <a:t>Artikel 6:98 BW</a:t>
            </a:r>
          </a:p>
          <a:p>
            <a:r>
              <a:rPr lang="nl-NL" dirty="0" smtClean="0">
                <a:solidFill>
                  <a:srgbClr val="001F3E"/>
                </a:solidFill>
              </a:rPr>
              <a:t>Schade toerekenen naar redelijkheid</a:t>
            </a:r>
          </a:p>
          <a:p>
            <a:endParaRPr lang="nl-NL" dirty="0" smtClean="0">
              <a:solidFill>
                <a:srgbClr val="001F3E"/>
              </a:solidFill>
            </a:endParaRPr>
          </a:p>
          <a:p>
            <a:r>
              <a:rPr lang="nl-NL" dirty="0" smtClean="0">
                <a:solidFill>
                  <a:srgbClr val="001F3E"/>
                </a:solidFill>
              </a:rPr>
              <a:t>Bewijsvermoeden</a:t>
            </a:r>
          </a:p>
          <a:p>
            <a:endParaRPr lang="nl-NL" b="1" dirty="0" smtClean="0">
              <a:solidFill>
                <a:srgbClr val="001F3E"/>
              </a:solidFill>
            </a:endParaRPr>
          </a:p>
          <a:p>
            <a:r>
              <a:rPr lang="nl-NL" b="1" dirty="0" smtClean="0">
                <a:solidFill>
                  <a:srgbClr val="001F3E"/>
                </a:solidFill>
              </a:rPr>
              <a:t>Artikel 6:97 BW</a:t>
            </a:r>
          </a:p>
          <a:p>
            <a:r>
              <a:rPr lang="nl-NL" dirty="0" smtClean="0">
                <a:solidFill>
                  <a:srgbClr val="001F3E"/>
                </a:solidFill>
              </a:rPr>
              <a:t>Toerekenen en begroten door de civiele rechter of arbiter</a:t>
            </a:r>
          </a:p>
          <a:p>
            <a:endParaRPr lang="nl-NL" i="1" dirty="0" smtClean="0"/>
          </a:p>
          <a:p>
            <a:endParaRPr lang="nl-NL" i="1"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cxnSp>
        <p:nvCxnSpPr>
          <p:cNvPr id="8" name="Rechte verbindingslijn met pijl 7"/>
          <p:cNvCxnSpPr/>
          <p:nvPr/>
        </p:nvCxnSpPr>
        <p:spPr>
          <a:xfrm>
            <a:off x="16872520" y="5777880"/>
            <a:ext cx="914400" cy="914400"/>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0" name="Rechte verbindingslijn met pijl 9"/>
          <p:cNvCxnSpPr/>
          <p:nvPr/>
        </p:nvCxnSpPr>
        <p:spPr>
          <a:xfrm>
            <a:off x="7727504" y="8442176"/>
            <a:ext cx="914400" cy="914400"/>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2" name="Rechte verbindingslijn met pijl 11"/>
          <p:cNvCxnSpPr/>
          <p:nvPr/>
        </p:nvCxnSpPr>
        <p:spPr>
          <a:xfrm flipH="1">
            <a:off x="7079432" y="5849888"/>
            <a:ext cx="1296144" cy="864096"/>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5" name="Rechte verbindingslijn met pijl 14"/>
          <p:cNvCxnSpPr/>
          <p:nvPr/>
        </p:nvCxnSpPr>
        <p:spPr>
          <a:xfrm flipH="1">
            <a:off x="16728504" y="8514184"/>
            <a:ext cx="1224136" cy="936104"/>
          </a:xfrm>
          <a:prstGeom prst="straightConnector1">
            <a:avLst/>
          </a:prstGeom>
          <a:noFill/>
          <a:ln w="25400" cap="flat">
            <a:solidFill>
              <a:srgbClr val="000000"/>
            </a:solidFill>
            <a:prstDash val="solid"/>
            <a:miter lim="400000"/>
            <a:tailEnd type="arrow"/>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927304" y="4121696"/>
            <a:ext cx="12279862" cy="4104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3545632"/>
            <a:ext cx="20666296" cy="1872208"/>
          </a:xfrm>
        </p:spPr>
        <p:txBody>
          <a:bodyPr>
            <a:noAutofit/>
          </a:bodyPr>
          <a:lstStyle/>
          <a:p>
            <a:r>
              <a:rPr lang="nl-NL" sz="6000" b="1" dirty="0" smtClean="0">
                <a:latin typeface="Arial" pitchFamily="34" charset="0"/>
                <a:cs typeface="Arial" pitchFamily="34" charset="0"/>
              </a:rPr>
              <a:t>Regeling Waardedaling Agrarische gebouwen</a:t>
            </a:r>
            <a:r>
              <a:rPr lang="nl-NL" sz="6000" dirty="0" smtClean="0">
                <a:latin typeface="Arial" pitchFamily="34" charset="0"/>
                <a:cs typeface="Arial" pitchFamily="34" charset="0"/>
              </a:rPr>
              <a:t> </a:t>
            </a:r>
            <a:r>
              <a:rPr lang="nl-NL" sz="6000" b="1" dirty="0" smtClean="0">
                <a:latin typeface="Arial" pitchFamily="34" charset="0"/>
                <a:cs typeface="Arial" pitchFamily="34" charset="0"/>
              </a:rPr>
              <a:t>/ </a:t>
            </a:r>
            <a:br>
              <a:rPr lang="nl-NL" sz="6000" b="1" dirty="0" smtClean="0">
                <a:latin typeface="Arial" pitchFamily="34" charset="0"/>
                <a:cs typeface="Arial" pitchFamily="34" charset="0"/>
              </a:rPr>
            </a:br>
            <a:r>
              <a:rPr lang="nl-NL" sz="6000" b="1" dirty="0" smtClean="0">
                <a:latin typeface="Arial" pitchFamily="34" charset="0"/>
                <a:cs typeface="Arial" pitchFamily="34" charset="0"/>
              </a:rPr>
              <a:t>Compensatie regeling bij verkoop</a:t>
            </a:r>
            <a:endParaRPr lang="nl-NL" sz="6000" dirty="0"/>
          </a:p>
        </p:txBody>
      </p:sp>
      <p:sp>
        <p:nvSpPr>
          <p:cNvPr id="4" name="Tijdelijke aanduiding voor tekst 3"/>
          <p:cNvSpPr>
            <a:spLocks noGrp="1"/>
          </p:cNvSpPr>
          <p:nvPr>
            <p:ph type="body" sz="quarter" idx="1"/>
          </p:nvPr>
        </p:nvSpPr>
        <p:spPr>
          <a:xfrm>
            <a:off x="1606824" y="6209928"/>
            <a:ext cx="21890432" cy="6624736"/>
          </a:xfrm>
          <a:ln>
            <a:solidFill>
              <a:schemeClr val="accent1"/>
            </a:solidFill>
          </a:ln>
        </p:spPr>
        <p:txBody>
          <a:bodyPr>
            <a:normAutofit/>
          </a:bodyPr>
          <a:lstStyle/>
          <a:p>
            <a:pPr algn="l"/>
            <a:r>
              <a:rPr lang="nl-NL" sz="5400" dirty="0" smtClean="0"/>
              <a:t>- 	Initiatief van medio april 2015;</a:t>
            </a:r>
            <a:br>
              <a:rPr lang="nl-NL" sz="5400" dirty="0" smtClean="0"/>
            </a:br>
            <a:r>
              <a:rPr lang="nl-NL" sz="5400" dirty="0" smtClean="0"/>
              <a:t>-	In navolging van de Regeling waardedaling particuliere woningen; </a:t>
            </a:r>
            <a:br>
              <a:rPr lang="nl-NL" sz="5400" dirty="0" smtClean="0"/>
            </a:br>
            <a:r>
              <a:rPr lang="nl-NL" sz="5400" dirty="0" smtClean="0"/>
              <a:t>-	</a:t>
            </a:r>
            <a:r>
              <a:rPr lang="nl-NL" sz="5400" dirty="0" err="1" smtClean="0"/>
              <a:t>Pilot</a:t>
            </a:r>
            <a:r>
              <a:rPr lang="nl-NL" sz="5400" dirty="0" smtClean="0"/>
              <a:t> gestart met taxaties (september 2015) van enkele verkochte 	agrarische objecten; </a:t>
            </a:r>
            <a:br>
              <a:rPr lang="nl-NL" sz="5400" dirty="0" smtClean="0"/>
            </a:br>
            <a:r>
              <a:rPr lang="nl-NL" sz="5400" dirty="0" smtClean="0"/>
              <a:t>-	Inzet was dat de regeling voorjaar 2016 van start zou gaan;</a:t>
            </a:r>
            <a:br>
              <a:rPr lang="nl-NL" sz="5400" dirty="0" smtClean="0"/>
            </a:br>
            <a:r>
              <a:rPr lang="nl-NL" sz="5400" dirty="0" smtClean="0"/>
              <a:t>-	Tot op heden zelfs geen "resultaten" bekend van de in de </a:t>
            </a:r>
            <a:r>
              <a:rPr lang="nl-NL" sz="5400" dirty="0" err="1" smtClean="0"/>
              <a:t>pilot</a:t>
            </a:r>
            <a:r>
              <a:rPr lang="nl-NL" sz="5400" dirty="0" smtClean="0"/>
              <a:t> 	getaxeerde objecten.</a:t>
            </a:r>
            <a:endParaRPr lang="nl-NL" i="1" dirty="0" smtClean="0"/>
          </a:p>
          <a:p>
            <a:endParaRPr lang="nl-NL" dirty="0"/>
          </a:p>
        </p:txBody>
      </p:sp>
      <p:pic>
        <p:nvPicPr>
          <p:cNvPr id="1028" name="Picture 4"/>
          <p:cNvPicPr>
            <a:picLocks noChangeAspect="1" noChangeArrowheads="1"/>
          </p:cNvPicPr>
          <p:nvPr/>
        </p:nvPicPr>
        <p:blipFill>
          <a:blip r:embed="rId2" cstate="print"/>
          <a:srcRect/>
          <a:stretch>
            <a:fillRect/>
          </a:stretch>
        </p:blipFill>
        <p:spPr bwMode="auto">
          <a:xfrm>
            <a:off x="16584488" y="809328"/>
            <a:ext cx="6981825" cy="2333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966864" y="4265712"/>
            <a:ext cx="20666296" cy="2016224"/>
          </a:xfrm>
        </p:spPr>
        <p:txBody>
          <a:bodyPr>
            <a:noAutofit/>
          </a:bodyPr>
          <a:lstStyle/>
          <a:p>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Factoren van invloed op de waarde(daling) </a:t>
            </a:r>
            <a:br>
              <a:rPr lang="nl-NL" sz="5400" b="1" dirty="0" smtClean="0">
                <a:latin typeface="Arial" pitchFamily="34" charset="0"/>
                <a:cs typeface="Arial" pitchFamily="34" charset="0"/>
              </a:rPr>
            </a:br>
            <a:r>
              <a:rPr lang="nl-NL" sz="5400" b="1" dirty="0" smtClean="0">
                <a:latin typeface="Arial" pitchFamily="34" charset="0"/>
                <a:cs typeface="Arial" pitchFamily="34" charset="0"/>
              </a:rPr>
              <a:t>Agrarische gebouwen</a:t>
            </a:r>
            <a:r>
              <a:rPr lang="nl-NL" sz="9600" dirty="0" smtClean="0"/>
              <a:t/>
            </a:r>
            <a:br>
              <a:rPr lang="nl-NL" sz="9600" dirty="0" smtClean="0"/>
            </a:br>
            <a:endParaRPr lang="nl-NL" sz="6000" dirty="0"/>
          </a:p>
        </p:txBody>
      </p:sp>
      <p:sp>
        <p:nvSpPr>
          <p:cNvPr id="4" name="Tijdelijke aanduiding voor tekst 3"/>
          <p:cNvSpPr>
            <a:spLocks noGrp="1"/>
          </p:cNvSpPr>
          <p:nvPr>
            <p:ph type="body" sz="quarter" idx="1"/>
          </p:nvPr>
        </p:nvSpPr>
        <p:spPr>
          <a:xfrm>
            <a:off x="2830960" y="5993904"/>
            <a:ext cx="20090232" cy="5400600"/>
          </a:xfrm>
          <a:ln>
            <a:solidFill>
              <a:schemeClr val="accent1"/>
            </a:solidFill>
          </a:ln>
        </p:spPr>
        <p:txBody>
          <a:bodyPr>
            <a:normAutofit/>
          </a:bodyPr>
          <a:lstStyle/>
          <a:p>
            <a:pPr algn="l"/>
            <a:r>
              <a:rPr lang="nl-NL" sz="5400" dirty="0" smtClean="0"/>
              <a:t>-	</a:t>
            </a:r>
            <a:r>
              <a:rPr lang="nl-NL" dirty="0" smtClean="0"/>
              <a:t>Ligging in het </a:t>
            </a:r>
            <a:r>
              <a:rPr lang="nl-NL" dirty="0" err="1" smtClean="0"/>
              <a:t>bevingsgebied</a:t>
            </a:r>
            <a:r>
              <a:rPr lang="nl-NL" dirty="0" smtClean="0"/>
              <a:t>;</a:t>
            </a:r>
            <a:br>
              <a:rPr lang="nl-NL" dirty="0" smtClean="0"/>
            </a:br>
            <a:r>
              <a:rPr lang="nl-NL" dirty="0" smtClean="0"/>
              <a:t>-	Weinig animo voor aankoop complete bedrijven door kopers van buiten het 	</a:t>
            </a:r>
            <a:r>
              <a:rPr lang="nl-NL" dirty="0" err="1" smtClean="0"/>
              <a:t>bevingsgebied</a:t>
            </a:r>
            <a:r>
              <a:rPr lang="nl-NL" dirty="0" smtClean="0"/>
              <a:t>;</a:t>
            </a:r>
            <a:br>
              <a:rPr lang="nl-NL" dirty="0" smtClean="0"/>
            </a:br>
            <a:r>
              <a:rPr lang="nl-NL" dirty="0" smtClean="0"/>
              <a:t>-	Weinig animo van lokale kopers voor de (oudere) bedrijfsopstallen.</a:t>
            </a:r>
            <a:br>
              <a:rPr lang="nl-NL" dirty="0" smtClean="0"/>
            </a:br>
            <a:endParaRPr lang="nl-NL" i="1" dirty="0" smtClean="0"/>
          </a:p>
          <a:p>
            <a:endParaRPr lang="nl-NL" dirty="0"/>
          </a:p>
        </p:txBody>
      </p:sp>
      <p:pic>
        <p:nvPicPr>
          <p:cNvPr id="1028" name="Picture 4"/>
          <p:cNvPicPr>
            <a:picLocks noChangeAspect="1" noChangeArrowheads="1"/>
          </p:cNvPicPr>
          <p:nvPr/>
        </p:nvPicPr>
        <p:blipFill>
          <a:blip r:embed="rId2" cstate="print"/>
          <a:srcRect/>
          <a:stretch>
            <a:fillRect/>
          </a:stretch>
        </p:blipFill>
        <p:spPr bwMode="auto">
          <a:xfrm>
            <a:off x="16584488" y="809328"/>
            <a:ext cx="6981825" cy="2333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
          </p:nvPr>
        </p:nvSpPr>
        <p:spPr>
          <a:xfrm>
            <a:off x="2758952" y="6209928"/>
            <a:ext cx="18362040" cy="1512168"/>
          </a:xfrm>
          <a:ln>
            <a:solidFill>
              <a:schemeClr val="accent1"/>
            </a:solidFill>
          </a:ln>
        </p:spPr>
        <p:txBody>
          <a:bodyPr>
            <a:normAutofit/>
          </a:bodyPr>
          <a:lstStyle/>
          <a:p>
            <a:pPr algn="l"/>
            <a:r>
              <a:rPr lang="nl-NL" sz="5400" dirty="0" smtClean="0">
                <a:latin typeface="Arial" pitchFamily="34" charset="0"/>
                <a:cs typeface="Arial" pitchFamily="34" charset="0"/>
              </a:rPr>
              <a:t>- 	</a:t>
            </a:r>
            <a:r>
              <a:rPr lang="nl-NL" sz="5400" b="1" dirty="0" smtClean="0">
                <a:latin typeface="Arial" pitchFamily="34" charset="0"/>
                <a:cs typeface="Arial" pitchFamily="34" charset="0"/>
              </a:rPr>
              <a:t> Kansen?  Programma Groninger schuren en stallen</a:t>
            </a:r>
            <a:endParaRPr lang="nl-NL" sz="5400" i="1" dirty="0" smtClean="0">
              <a:latin typeface="Arial" pitchFamily="34" charset="0"/>
              <a:cs typeface="Arial" pitchFamily="34" charset="0"/>
            </a:endParaRPr>
          </a:p>
          <a:p>
            <a:endParaRPr lang="nl-NL" dirty="0"/>
          </a:p>
        </p:txBody>
      </p:sp>
      <p:pic>
        <p:nvPicPr>
          <p:cNvPr id="1028" name="Picture 4"/>
          <p:cNvPicPr>
            <a:picLocks noChangeAspect="1" noChangeArrowheads="1"/>
          </p:cNvPicPr>
          <p:nvPr/>
        </p:nvPicPr>
        <p:blipFill>
          <a:blip r:embed="rId2" cstate="print"/>
          <a:srcRect/>
          <a:stretch>
            <a:fillRect/>
          </a:stretch>
        </p:blipFill>
        <p:spPr bwMode="auto">
          <a:xfrm>
            <a:off x="16584488" y="809328"/>
            <a:ext cx="6981825" cy="2333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719392" y="4193704"/>
            <a:ext cx="10937854"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469137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5136" y="0"/>
            <a:ext cx="19968864" cy="13691320"/>
          </a:xfrm>
          <a:prstGeom prst="rect">
            <a:avLst/>
          </a:prstGeom>
        </p:spPr>
      </p:pic>
    </p:spTree>
    <p:extLst>
      <p:ext uri="{BB962C8B-B14F-4D97-AF65-F5344CB8AC3E}">
        <p14:creationId xmlns:p14="http://schemas.microsoft.com/office/powerpoint/2010/main" xmlns="" val="61469137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73600" y="0"/>
            <a:ext cx="15951200" cy="13691320"/>
          </a:xfrm>
          <a:prstGeom prst="rect">
            <a:avLst/>
          </a:prstGeom>
        </p:spPr>
      </p:pic>
    </p:spTree>
    <p:extLst>
      <p:ext uri="{BB962C8B-B14F-4D97-AF65-F5344CB8AC3E}">
        <p14:creationId xmlns:p14="http://schemas.microsoft.com/office/powerpoint/2010/main" xmlns="" val="59501025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19200" y="3977680"/>
            <a:ext cx="21945600" cy="4608512"/>
          </a:xfrm>
        </p:spPr>
        <p:txBody>
          <a:bodyPr>
            <a:normAutofit/>
          </a:bodyPr>
          <a:lstStyle/>
          <a:p>
            <a:pPr algn="l"/>
            <a:r>
              <a:rPr lang="nl-NL" sz="6000" dirty="0" smtClean="0">
                <a:solidFill>
                  <a:srgbClr val="008000"/>
                </a:solidFill>
                <a:latin typeface="Arial" pitchFamily="34" charset="0"/>
                <a:cs typeface="Arial" pitchFamily="34" charset="0"/>
              </a:rPr>
              <a:t>Landbouw getroffen </a:t>
            </a:r>
            <a:br>
              <a:rPr lang="nl-NL" sz="6000" dirty="0" smtClean="0">
                <a:solidFill>
                  <a:srgbClr val="008000"/>
                </a:solidFill>
                <a:latin typeface="Arial" pitchFamily="34" charset="0"/>
                <a:cs typeface="Arial" pitchFamily="34" charset="0"/>
              </a:rPr>
            </a:br>
            <a:r>
              <a:rPr lang="nl-NL" sz="6000" dirty="0" smtClean="0">
                <a:solidFill>
                  <a:srgbClr val="008000"/>
                </a:solidFill>
                <a:latin typeface="Arial" pitchFamily="34" charset="0"/>
                <a:cs typeface="Arial" pitchFamily="34" charset="0"/>
              </a:rPr>
              <a:t>Landbouwbelangen zwaarwegend immers: </a:t>
            </a:r>
            <a:br>
              <a:rPr lang="nl-NL" sz="6000" dirty="0" smtClean="0">
                <a:solidFill>
                  <a:srgbClr val="008000"/>
                </a:solidFill>
                <a:latin typeface="Arial" pitchFamily="34" charset="0"/>
                <a:cs typeface="Arial" pitchFamily="34" charset="0"/>
              </a:rPr>
            </a:br>
            <a:r>
              <a:rPr lang="nl-NL" sz="6000" dirty="0" smtClean="0">
                <a:solidFill>
                  <a:srgbClr val="008000"/>
                </a:solidFill>
                <a:latin typeface="Arial" pitchFamily="34" charset="0"/>
                <a:cs typeface="Arial" pitchFamily="34" charset="0"/>
              </a:rPr>
              <a:t>					       </a:t>
            </a:r>
            <a:r>
              <a:rPr lang="nl-NL" sz="5400" dirty="0" smtClean="0">
                <a:solidFill>
                  <a:srgbClr val="008000"/>
                </a:solidFill>
                <a:latin typeface="Arial" pitchFamily="34" charset="0"/>
                <a:cs typeface="Arial" pitchFamily="34" charset="0"/>
              </a:rPr>
              <a:t>- 78% agrarisch grondgebruik Groninger gasveld;</a:t>
            </a:r>
            <a:br>
              <a:rPr lang="nl-NL" sz="5400" dirty="0" smtClean="0">
                <a:solidFill>
                  <a:srgbClr val="008000"/>
                </a:solidFill>
                <a:latin typeface="Arial" pitchFamily="34" charset="0"/>
                <a:cs typeface="Arial" pitchFamily="34" charset="0"/>
              </a:rPr>
            </a:br>
            <a:r>
              <a:rPr lang="nl-NL" sz="5400" dirty="0" smtClean="0">
                <a:solidFill>
                  <a:srgbClr val="008000"/>
                </a:solidFill>
                <a:latin typeface="Arial" pitchFamily="34" charset="0"/>
                <a:cs typeface="Arial" pitchFamily="34" charset="0"/>
              </a:rPr>
              <a:t>					        - meer dan 1400 agrarische bedrijven.</a:t>
            </a:r>
            <a:endParaRPr lang="nl-NL" sz="5400" dirty="0">
              <a:solidFill>
                <a:srgbClr val="008000"/>
              </a:solidFill>
              <a:latin typeface="Arial" pitchFamily="34" charset="0"/>
              <a:cs typeface="Arial" pitchFamily="34" charset="0"/>
            </a:endParaRPr>
          </a:p>
        </p:txBody>
      </p:sp>
      <p:pic>
        <p:nvPicPr>
          <p:cNvPr id="4" name="Afbeelding 7" descr="image001"/>
          <p:cNvPicPr>
            <a:picLocks noGrp="1" noChangeAspect="1" noChangeArrowheads="1"/>
          </p:cNvPicPr>
          <p:nvPr>
            <p:ph idx="1"/>
          </p:nvPr>
        </p:nvPicPr>
        <p:blipFill>
          <a:blip r:embed="rId2" cstate="print"/>
          <a:srcRect/>
          <a:stretch>
            <a:fillRect/>
          </a:stretch>
        </p:blipFill>
        <p:spPr bwMode="auto">
          <a:xfrm>
            <a:off x="18816736" y="9401820"/>
            <a:ext cx="3870796" cy="2754219"/>
          </a:xfrm>
          <a:prstGeom prst="rect">
            <a:avLst/>
          </a:prstGeom>
          <a:noFill/>
          <a:ln w="9525">
            <a:noFill/>
            <a:miter lim="800000"/>
            <a:headEnd/>
            <a:tailEnd/>
          </a:ln>
        </p:spPr>
      </p:pic>
      <p:sp>
        <p:nvSpPr>
          <p:cNvPr id="6" name="Rechthoek 5"/>
          <p:cNvSpPr/>
          <p:nvPr/>
        </p:nvSpPr>
        <p:spPr>
          <a:xfrm>
            <a:off x="7727504" y="1745432"/>
            <a:ext cx="8064896" cy="1569660"/>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nl-NL" sz="9600" dirty="0" smtClean="0">
                <a:solidFill>
                  <a:srgbClr val="008000"/>
                </a:solidFill>
                <a:latin typeface="Arial" pitchFamily="34" charset="0"/>
                <a:cs typeface="Arial" pitchFamily="34" charset="0"/>
              </a:rPr>
              <a:t>Inleiding</a:t>
            </a:r>
            <a:endParaRPr lang="nl-NL" sz="9600" dirty="0"/>
          </a:p>
        </p:txBody>
      </p:sp>
      <p:pic>
        <p:nvPicPr>
          <p:cNvPr id="5" name="Picture 1" descr="\\dcexfp01\redirectedfolders$\a.z.westerhof\Documents\My Pictures\800px-Natural_gas_NL.png"/>
          <p:cNvPicPr>
            <a:picLocks noChangeAspect="1" noChangeArrowheads="1"/>
          </p:cNvPicPr>
          <p:nvPr/>
        </p:nvPicPr>
        <p:blipFill>
          <a:blip r:embed="rId3" cstate="print"/>
          <a:srcRect/>
          <a:stretch>
            <a:fillRect/>
          </a:stretch>
        </p:blipFill>
        <p:spPr bwMode="auto">
          <a:xfrm>
            <a:off x="1174776" y="6497960"/>
            <a:ext cx="5983088" cy="561662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5136" y="0"/>
            <a:ext cx="19968864" cy="13716000"/>
          </a:xfrm>
          <a:prstGeom prst="rect">
            <a:avLst/>
          </a:prstGeom>
        </p:spPr>
      </p:pic>
    </p:spTree>
    <p:extLst>
      <p:ext uri="{BB962C8B-B14F-4D97-AF65-F5344CB8AC3E}">
        <p14:creationId xmlns:p14="http://schemas.microsoft.com/office/powerpoint/2010/main" xmlns="" val="24347643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15136" y="0"/>
            <a:ext cx="19968864" cy="13716000"/>
          </a:xfrm>
          <a:prstGeom prst="rect">
            <a:avLst/>
          </a:prstGeom>
        </p:spPr>
      </p:pic>
    </p:spTree>
    <p:extLst>
      <p:ext uri="{BB962C8B-B14F-4D97-AF65-F5344CB8AC3E}">
        <p14:creationId xmlns:p14="http://schemas.microsoft.com/office/powerpoint/2010/main" xmlns="" val="139251735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89335" y="0"/>
            <a:ext cx="12767730" cy="13716000"/>
          </a:xfrm>
          <a:prstGeom prst="rect">
            <a:avLst/>
          </a:prstGeom>
        </p:spPr>
      </p:pic>
    </p:spTree>
    <p:extLst>
      <p:ext uri="{BB962C8B-B14F-4D97-AF65-F5344CB8AC3E}">
        <p14:creationId xmlns:p14="http://schemas.microsoft.com/office/powerpoint/2010/main" xmlns="" val="272992347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8200" y="0"/>
            <a:ext cx="19735800" cy="13716000"/>
          </a:xfrm>
          <a:prstGeom prst="rect">
            <a:avLst/>
          </a:prstGeom>
        </p:spPr>
      </p:pic>
    </p:spTree>
    <p:extLst>
      <p:ext uri="{BB962C8B-B14F-4D97-AF65-F5344CB8AC3E}">
        <p14:creationId xmlns:p14="http://schemas.microsoft.com/office/powerpoint/2010/main" xmlns="" val="295830735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02200" y="0"/>
            <a:ext cx="19481800" cy="13716000"/>
          </a:xfrm>
          <a:prstGeom prst="rect">
            <a:avLst/>
          </a:prstGeom>
        </p:spPr>
      </p:pic>
    </p:spTree>
    <p:extLst>
      <p:ext uri="{BB962C8B-B14F-4D97-AF65-F5344CB8AC3E}">
        <p14:creationId xmlns:p14="http://schemas.microsoft.com/office/powerpoint/2010/main" xmlns="" val="247898396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0001" y="0"/>
            <a:ext cx="19303998" cy="13716000"/>
          </a:xfrm>
          <a:prstGeom prst="rect">
            <a:avLst/>
          </a:prstGeom>
        </p:spPr>
      </p:pic>
    </p:spTree>
    <p:extLst>
      <p:ext uri="{BB962C8B-B14F-4D97-AF65-F5344CB8AC3E}">
        <p14:creationId xmlns:p14="http://schemas.microsoft.com/office/powerpoint/2010/main" xmlns="" val="320784159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0001" y="2"/>
            <a:ext cx="19303998" cy="13716000"/>
          </a:xfrm>
          <a:prstGeom prst="rect">
            <a:avLst/>
          </a:prstGeom>
        </p:spPr>
      </p:pic>
    </p:spTree>
    <p:extLst>
      <p:ext uri="{BB962C8B-B14F-4D97-AF65-F5344CB8AC3E}">
        <p14:creationId xmlns:p14="http://schemas.microsoft.com/office/powerpoint/2010/main" xmlns="" val="217228795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16802" y="2"/>
            <a:ext cx="12455836" cy="13716000"/>
          </a:xfrm>
          <a:prstGeom prst="rect">
            <a:avLst/>
          </a:prstGeom>
        </p:spPr>
      </p:pic>
    </p:spTree>
    <p:extLst>
      <p:ext uri="{BB962C8B-B14F-4D97-AF65-F5344CB8AC3E}">
        <p14:creationId xmlns:p14="http://schemas.microsoft.com/office/powerpoint/2010/main" xmlns="" val="1448242936"/>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75602" y="0"/>
            <a:ext cx="10287000" cy="13716000"/>
          </a:xfrm>
          <a:prstGeom prst="rect">
            <a:avLst/>
          </a:prstGeom>
        </p:spPr>
      </p:pic>
    </p:spTree>
    <p:extLst>
      <p:ext uri="{BB962C8B-B14F-4D97-AF65-F5344CB8AC3E}">
        <p14:creationId xmlns:p14="http://schemas.microsoft.com/office/powerpoint/2010/main" xmlns="" val="418830972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80001" y="0"/>
            <a:ext cx="19303998" cy="13716000"/>
          </a:xfrm>
          <a:prstGeom prst="rect">
            <a:avLst/>
          </a:prstGeom>
        </p:spPr>
      </p:pic>
    </p:spTree>
    <p:extLst>
      <p:ext uri="{BB962C8B-B14F-4D97-AF65-F5344CB8AC3E}">
        <p14:creationId xmlns:p14="http://schemas.microsoft.com/office/powerpoint/2010/main" xmlns="" val="169685476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0800000" flipV="1">
            <a:off x="4559152" y="6713984"/>
            <a:ext cx="18938104" cy="3168352"/>
          </a:xfrm>
        </p:spPr>
        <p:txBody>
          <a:bodyPr>
            <a:noAutofit/>
          </a:bodyPr>
          <a:lstStyle/>
          <a:p>
            <a:pPr algn="l"/>
            <a:r>
              <a:rPr lang="nl-NL" sz="6000" dirty="0" smtClean="0">
                <a:solidFill>
                  <a:srgbClr val="008000"/>
                </a:solidFill>
                <a:latin typeface="Arial" pitchFamily="34" charset="0"/>
                <a:cs typeface="Arial" pitchFamily="34" charset="0"/>
              </a:rPr>
              <a:t>-  3 sprekers</a:t>
            </a:r>
            <a:br>
              <a:rPr lang="nl-NL" sz="6000" dirty="0" smtClean="0">
                <a:solidFill>
                  <a:srgbClr val="008000"/>
                </a:solidFill>
                <a:latin typeface="Arial" pitchFamily="34" charset="0"/>
                <a:cs typeface="Arial" pitchFamily="34" charset="0"/>
              </a:rPr>
            </a:br>
            <a:r>
              <a:rPr lang="nl-NL" sz="6000" dirty="0" smtClean="0">
                <a:solidFill>
                  <a:srgbClr val="008000"/>
                </a:solidFill>
                <a:latin typeface="Arial" pitchFamily="34" charset="0"/>
                <a:cs typeface="Arial" pitchFamily="34" charset="0"/>
              </a:rPr>
              <a:t>-  leden </a:t>
            </a:r>
            <a:r>
              <a:rPr lang="nl-NL" sz="6000" dirty="0" err="1" smtClean="0">
                <a:solidFill>
                  <a:srgbClr val="008000"/>
                </a:solidFill>
                <a:latin typeface="Arial" pitchFamily="34" charset="0"/>
                <a:cs typeface="Arial" pitchFamily="34" charset="0"/>
              </a:rPr>
              <a:t>Boeren-box</a:t>
            </a:r>
            <a:r>
              <a:rPr lang="nl-NL" sz="6000" dirty="0" smtClean="0">
                <a:solidFill>
                  <a:srgbClr val="008000"/>
                </a:solidFill>
                <a:latin typeface="Arial" pitchFamily="34" charset="0"/>
                <a:cs typeface="Arial" pitchFamily="34" charset="0"/>
              </a:rPr>
              <a:t>; ervaring en kennis </a:t>
            </a:r>
            <a:br>
              <a:rPr lang="nl-NL" sz="6000" dirty="0" smtClean="0">
                <a:solidFill>
                  <a:srgbClr val="008000"/>
                </a:solidFill>
                <a:latin typeface="Arial" pitchFamily="34" charset="0"/>
                <a:cs typeface="Arial" pitchFamily="34" charset="0"/>
              </a:rPr>
            </a:br>
            <a:r>
              <a:rPr lang="nl-NL" sz="6000" dirty="0" smtClean="0">
                <a:solidFill>
                  <a:srgbClr val="008000"/>
                </a:solidFill>
                <a:latin typeface="Arial" pitchFamily="34" charset="0"/>
                <a:cs typeface="Arial" pitchFamily="34" charset="0"/>
              </a:rPr>
              <a:t>-  over en weer samenwerken</a:t>
            </a:r>
            <a:endParaRPr lang="nl-NL" sz="6000" dirty="0">
              <a:solidFill>
                <a:srgbClr val="008000"/>
              </a:solidFill>
              <a:latin typeface="Arial" pitchFamily="34" charset="0"/>
              <a:cs typeface="Arial" pitchFamily="34" charset="0"/>
            </a:endParaRPr>
          </a:p>
        </p:txBody>
      </p:sp>
      <p:pic>
        <p:nvPicPr>
          <p:cNvPr id="4" name="Afbeelding 7" descr="image001"/>
          <p:cNvPicPr>
            <a:picLocks noGrp="1" noChangeAspect="1" noChangeArrowheads="1"/>
          </p:cNvPicPr>
          <p:nvPr>
            <p:ph idx="1"/>
          </p:nvPr>
        </p:nvPicPr>
        <p:blipFill>
          <a:blip r:embed="rId2" cstate="print"/>
          <a:srcRect/>
          <a:stretch>
            <a:fillRect/>
          </a:stretch>
        </p:blipFill>
        <p:spPr bwMode="auto">
          <a:xfrm>
            <a:off x="18816736" y="9401820"/>
            <a:ext cx="3870796" cy="2754219"/>
          </a:xfrm>
          <a:prstGeom prst="rect">
            <a:avLst/>
          </a:prstGeom>
          <a:noFill/>
          <a:ln w="9525">
            <a:noFill/>
            <a:miter lim="800000"/>
            <a:headEnd/>
            <a:tailEnd/>
          </a:ln>
        </p:spPr>
      </p:pic>
      <p:sp>
        <p:nvSpPr>
          <p:cNvPr id="6" name="Rechthoek 5"/>
          <p:cNvSpPr/>
          <p:nvPr/>
        </p:nvSpPr>
        <p:spPr>
          <a:xfrm>
            <a:off x="7727504" y="1745432"/>
            <a:ext cx="8064896" cy="1569660"/>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nl-NL" sz="9600" dirty="0" smtClean="0">
                <a:solidFill>
                  <a:srgbClr val="008000"/>
                </a:solidFill>
                <a:latin typeface="Arial" pitchFamily="34" charset="0"/>
                <a:cs typeface="Arial" pitchFamily="34" charset="0"/>
              </a:rPr>
              <a:t>Symposium</a:t>
            </a:r>
            <a:endParaRPr lang="nl-NL" sz="9600" dirty="0"/>
          </a:p>
        </p:txBody>
      </p:sp>
      <p:sp>
        <p:nvSpPr>
          <p:cNvPr id="5" name="Ondertitel 5"/>
          <p:cNvSpPr txBox="1">
            <a:spLocks/>
          </p:cNvSpPr>
          <p:nvPr/>
        </p:nvSpPr>
        <p:spPr>
          <a:xfrm>
            <a:off x="2038872" y="4121696"/>
            <a:ext cx="18722080" cy="1800200"/>
          </a:xfrm>
          <a:prstGeom prst="rect">
            <a:avLst/>
          </a:prstGeom>
        </p:spPr>
        <p:style>
          <a:lnRef idx="0">
            <a:scrgbClr r="0" g="0" b="0"/>
          </a:lnRef>
          <a:fillRef idx="1002">
            <a:schemeClr val="lt1"/>
          </a:fillRef>
          <a:effectRef idx="0">
            <a:scrgbClr r="0" g="0" b="0"/>
          </a:effectRef>
          <a:fontRef idx="major"/>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9600" b="1" i="0" u="none" strike="noStrike" kern="1200" cap="none" spc="0" normalizeH="0" baseline="0" noProof="0" dirty="0" smtClean="0">
                <a:ln>
                  <a:noFill/>
                </a:ln>
                <a:solidFill>
                  <a:srgbClr val="008000"/>
                </a:solidFill>
                <a:effectLst/>
                <a:uLnTx/>
                <a:uFillTx/>
                <a:latin typeface="+mj-lt"/>
                <a:ea typeface="+mj-ea"/>
                <a:cs typeface="+mj-cs"/>
              </a:rPr>
              <a:t>  Landbouw en aardbevingsschade </a:t>
            </a:r>
            <a:endParaRPr kumimoji="0" lang="nl-NL" sz="9600" b="1" i="0" u="none" strike="noStrike" kern="1200" cap="none" spc="0" normalizeH="0" baseline="0" noProof="0" dirty="0">
              <a:ln>
                <a:noFill/>
              </a:ln>
              <a:solidFill>
                <a:srgbClr val="008000"/>
              </a:solidFill>
              <a:effectLst/>
              <a:uLnTx/>
              <a:uFillTx/>
              <a:latin typeface="+mj-lt"/>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9201" y="0"/>
            <a:ext cx="19354798" cy="13716000"/>
          </a:xfrm>
          <a:prstGeom prst="rect">
            <a:avLst/>
          </a:prstGeom>
        </p:spPr>
      </p:pic>
    </p:spTree>
    <p:extLst>
      <p:ext uri="{BB962C8B-B14F-4D97-AF65-F5344CB8AC3E}">
        <p14:creationId xmlns:p14="http://schemas.microsoft.com/office/powerpoint/2010/main" xmlns="" val="225845671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2597" y="0"/>
            <a:ext cx="18821402" cy="13716000"/>
          </a:xfrm>
          <a:prstGeom prst="rect">
            <a:avLst/>
          </a:prstGeom>
        </p:spPr>
      </p:pic>
    </p:spTree>
    <p:extLst>
      <p:ext uri="{BB962C8B-B14F-4D97-AF65-F5344CB8AC3E}">
        <p14:creationId xmlns:p14="http://schemas.microsoft.com/office/powerpoint/2010/main" xmlns="" val="121854555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62597" y="0"/>
            <a:ext cx="18821402" cy="13716000"/>
          </a:xfrm>
          <a:prstGeom prst="rect">
            <a:avLst/>
          </a:prstGeom>
        </p:spPr>
      </p:pic>
    </p:spTree>
    <p:extLst>
      <p:ext uri="{BB962C8B-B14F-4D97-AF65-F5344CB8AC3E}">
        <p14:creationId xmlns:p14="http://schemas.microsoft.com/office/powerpoint/2010/main" xmlns="" val="319193787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29296" y="0"/>
            <a:ext cx="18554704" cy="13716000"/>
          </a:xfrm>
          <a:prstGeom prst="rect">
            <a:avLst/>
          </a:prstGeom>
        </p:spPr>
      </p:pic>
    </p:spTree>
    <p:extLst>
      <p:ext uri="{BB962C8B-B14F-4D97-AF65-F5344CB8AC3E}">
        <p14:creationId xmlns:p14="http://schemas.microsoft.com/office/powerpoint/2010/main" xmlns="" val="350195341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2648" y="0"/>
            <a:ext cx="18421352" cy="13716000"/>
          </a:xfrm>
          <a:prstGeom prst="rect">
            <a:avLst/>
          </a:prstGeom>
        </p:spPr>
      </p:pic>
    </p:spTree>
    <p:extLst>
      <p:ext uri="{BB962C8B-B14F-4D97-AF65-F5344CB8AC3E}">
        <p14:creationId xmlns:p14="http://schemas.microsoft.com/office/powerpoint/2010/main" xmlns="" val="118114381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94800" y="0"/>
            <a:ext cx="8407400" cy="13716000"/>
          </a:xfrm>
          <a:prstGeom prst="rect">
            <a:avLst/>
          </a:prstGeom>
        </p:spPr>
      </p:pic>
    </p:spTree>
    <p:extLst>
      <p:ext uri="{BB962C8B-B14F-4D97-AF65-F5344CB8AC3E}">
        <p14:creationId xmlns:p14="http://schemas.microsoft.com/office/powerpoint/2010/main" xmlns="" val="407632699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40875" y="0"/>
            <a:ext cx="7715250" cy="13716000"/>
          </a:xfrm>
          <a:prstGeom prst="rect">
            <a:avLst/>
          </a:prstGeom>
        </p:spPr>
      </p:pic>
    </p:spTree>
    <p:extLst>
      <p:ext uri="{BB962C8B-B14F-4D97-AF65-F5344CB8AC3E}">
        <p14:creationId xmlns:p14="http://schemas.microsoft.com/office/powerpoint/2010/main" xmlns="" val="3075960556"/>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906000" y="0"/>
            <a:ext cx="9525000" cy="13716000"/>
          </a:xfrm>
          <a:prstGeom prst="rect">
            <a:avLst/>
          </a:prstGeom>
        </p:spPr>
      </p:pic>
    </p:spTree>
    <p:extLst>
      <p:ext uri="{BB962C8B-B14F-4D97-AF65-F5344CB8AC3E}">
        <p14:creationId xmlns:p14="http://schemas.microsoft.com/office/powerpoint/2010/main" xmlns="" val="92993446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40875" y="0"/>
            <a:ext cx="7715250" cy="13716000"/>
          </a:xfrm>
          <a:prstGeom prst="rect">
            <a:avLst/>
          </a:prstGeom>
        </p:spPr>
      </p:pic>
    </p:spTree>
    <p:extLst>
      <p:ext uri="{BB962C8B-B14F-4D97-AF65-F5344CB8AC3E}">
        <p14:creationId xmlns:p14="http://schemas.microsoft.com/office/powerpoint/2010/main" xmlns="" val="150554628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10875" y="0"/>
            <a:ext cx="7715250" cy="13716000"/>
          </a:xfrm>
          <a:prstGeom prst="rect">
            <a:avLst/>
          </a:prstGeom>
        </p:spPr>
      </p:pic>
    </p:spTree>
    <p:extLst>
      <p:ext uri="{BB962C8B-B14F-4D97-AF65-F5344CB8AC3E}">
        <p14:creationId xmlns:p14="http://schemas.microsoft.com/office/powerpoint/2010/main" xmlns="" val="95760706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2848" y="4481736"/>
            <a:ext cx="20828000" cy="5904656"/>
          </a:xfrm>
        </p:spPr>
        <p:txBody>
          <a:bodyPr>
            <a:normAutofit/>
          </a:bodyPr>
          <a:lstStyle/>
          <a:p>
            <a:r>
              <a:rPr lang="nl-NL" b="1" dirty="0" smtClean="0">
                <a:solidFill>
                  <a:srgbClr val="001F3E"/>
                </a:solidFill>
              </a:rPr>
              <a:t>Actuele Juridische Aspecten </a:t>
            </a:r>
            <a:r>
              <a:rPr lang="nl-NL" dirty="0" smtClean="0">
                <a:solidFill>
                  <a:srgbClr val="001F3E"/>
                </a:solidFill>
              </a:rPr>
              <a:t/>
            </a:r>
            <a:br>
              <a:rPr lang="nl-NL" dirty="0" smtClean="0">
                <a:solidFill>
                  <a:srgbClr val="001F3E"/>
                </a:solidFill>
              </a:rPr>
            </a:br>
            <a:r>
              <a:rPr lang="nl-NL" dirty="0" smtClean="0">
                <a:solidFill>
                  <a:srgbClr val="001F3E"/>
                </a:solidFill>
              </a:rPr>
              <a:t/>
            </a:r>
            <a:br>
              <a:rPr lang="nl-NL" dirty="0" smtClean="0">
                <a:solidFill>
                  <a:srgbClr val="001F3E"/>
                </a:solidFill>
              </a:rPr>
            </a:br>
            <a:r>
              <a:rPr lang="nl-NL" dirty="0" smtClean="0">
                <a:solidFill>
                  <a:srgbClr val="001F3E"/>
                </a:solidFill>
              </a:rPr>
              <a:t>mr. A.A. (</a:t>
            </a:r>
            <a:r>
              <a:rPr lang="nl-NL" dirty="0" err="1" smtClean="0">
                <a:solidFill>
                  <a:srgbClr val="001F3E"/>
                </a:solidFill>
              </a:rPr>
              <a:t>Bertil</a:t>
            </a:r>
            <a:r>
              <a:rPr lang="nl-NL" dirty="0" smtClean="0">
                <a:solidFill>
                  <a:srgbClr val="001F3E"/>
                </a:solidFill>
              </a:rPr>
              <a:t>) Westers </a:t>
            </a:r>
            <a:endParaRPr lang="nl-NL" dirty="0">
              <a:solidFill>
                <a:srgbClr val="001F3E"/>
              </a:solidFill>
            </a:endParaRPr>
          </a:p>
        </p:txBody>
      </p:sp>
      <p:sp>
        <p:nvSpPr>
          <p:cNvPr id="3" name="Tijdelijke aanduiding voor tekst 2"/>
          <p:cNvSpPr>
            <a:spLocks noGrp="1"/>
          </p:cNvSpPr>
          <p:nvPr>
            <p:ph type="body" sz="quarter" idx="1"/>
          </p:nvPr>
        </p:nvSpPr>
        <p:spPr>
          <a:xfrm>
            <a:off x="1778000" y="7794104"/>
            <a:ext cx="20828000" cy="2016224"/>
          </a:xfrm>
        </p:spPr>
        <p:txBody>
          <a:bodyPr/>
          <a:lstStyle/>
          <a:p>
            <a:endParaRPr lang="nl-NL" dirty="0" smtClean="0"/>
          </a:p>
          <a:p>
            <a:endParaRPr lang="nl-NL" dirty="0"/>
          </a:p>
        </p:txBody>
      </p:sp>
      <p:pic>
        <p:nvPicPr>
          <p:cNvPr id="4"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15136" y="3545635"/>
            <a:ext cx="15544800" cy="3312366"/>
          </a:xfrm>
        </p:spPr>
        <p:txBody>
          <a:bodyPr>
            <a:normAutofit fontScale="90000"/>
          </a:bodyPr>
          <a:lstStyle/>
          <a:p>
            <a:pPr>
              <a:defRPr/>
            </a:pP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r>
              <a:rPr lang="nl-NL" dirty="0" smtClean="0">
                <a:effectLst>
                  <a:outerShdw blurRad="38100" dist="38100" dir="2700000" algn="tl">
                    <a:srgbClr val="000000">
                      <a:alpha val="43137"/>
                    </a:srgbClr>
                  </a:outerShdw>
                </a:effectLst>
                <a:latin typeface="Lubalin Graph Book" pitchFamily="2" charset="0"/>
              </a:rPr>
              <a:t/>
            </a:r>
            <a:br>
              <a:rPr lang="nl-NL" dirty="0" smtClean="0">
                <a:effectLst>
                  <a:outerShdw blurRad="38100" dist="38100" dir="2700000" algn="tl">
                    <a:srgbClr val="000000">
                      <a:alpha val="43137"/>
                    </a:srgbClr>
                  </a:outerShdw>
                </a:effectLst>
                <a:latin typeface="Lubalin Graph Book" pitchFamily="2" charset="0"/>
              </a:rPr>
            </a:br>
            <a:endParaRPr lang="nl-NL" sz="3600" dirty="0">
              <a:effectLst>
                <a:outerShdw blurRad="38100" dist="38100" dir="2700000" algn="tl">
                  <a:srgbClr val="000000">
                    <a:alpha val="43137"/>
                  </a:srgbClr>
                </a:outerShdw>
              </a:effectLst>
              <a:latin typeface="Lubalin Graph Book" pitchFamily="2" charset="0"/>
            </a:endParaRPr>
          </a:p>
        </p:txBody>
      </p:sp>
      <p:pic>
        <p:nvPicPr>
          <p:cNvPr id="9220"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02642" y="11622517"/>
            <a:ext cx="3571876" cy="1363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Afbeelding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10875" y="0"/>
            <a:ext cx="7715250" cy="13716000"/>
          </a:xfrm>
          <a:prstGeom prst="rect">
            <a:avLst/>
          </a:prstGeom>
        </p:spPr>
      </p:pic>
    </p:spTree>
    <p:extLst>
      <p:ext uri="{BB962C8B-B14F-4D97-AF65-F5344CB8AC3E}">
        <p14:creationId xmlns:p14="http://schemas.microsoft.com/office/powerpoint/2010/main" xmlns="" val="416015890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Juridische Aspecten</a:t>
            </a:r>
            <a:endParaRPr lang="nl-NL" dirty="0"/>
          </a:p>
        </p:txBody>
      </p:sp>
      <p:sp>
        <p:nvSpPr>
          <p:cNvPr id="4" name="Tijdelijke aanduiding voor tekst 3"/>
          <p:cNvSpPr>
            <a:spLocks noGrp="1"/>
          </p:cNvSpPr>
          <p:nvPr>
            <p:ph type="body" sz="quarter" idx="1"/>
          </p:nvPr>
        </p:nvSpPr>
        <p:spPr>
          <a:xfrm>
            <a:off x="2902968" y="6209928"/>
            <a:ext cx="19703032" cy="5184576"/>
          </a:xfrm>
          <a:ln>
            <a:solidFill>
              <a:schemeClr val="accent1"/>
            </a:solidFill>
          </a:ln>
        </p:spPr>
        <p:txBody>
          <a:bodyPr>
            <a:normAutofit/>
          </a:bodyPr>
          <a:lstStyle/>
          <a:p>
            <a:pPr algn="l">
              <a:buFontTx/>
              <a:buChar char="-"/>
            </a:pPr>
            <a:r>
              <a:rPr lang="nl-NL" sz="5400" dirty="0" smtClean="0">
                <a:solidFill>
                  <a:srgbClr val="001F3E"/>
                </a:solidFill>
              </a:rPr>
              <a:t> Individueel; </a:t>
            </a:r>
            <a:r>
              <a:rPr lang="nl-NL" sz="5400" dirty="0" err="1" smtClean="0">
                <a:solidFill>
                  <a:srgbClr val="001F3E"/>
                </a:solidFill>
              </a:rPr>
              <a:t>schade-afwikkeling</a:t>
            </a:r>
            <a:endParaRPr lang="nl-NL" sz="5400" dirty="0" smtClean="0">
              <a:solidFill>
                <a:srgbClr val="001F3E"/>
              </a:solidFill>
            </a:endParaRPr>
          </a:p>
          <a:p>
            <a:pPr algn="l"/>
            <a:endParaRPr lang="nl-NL" sz="5400" dirty="0" smtClean="0">
              <a:solidFill>
                <a:srgbClr val="001F3E"/>
              </a:solidFill>
            </a:endParaRPr>
          </a:p>
          <a:p>
            <a:pPr algn="l">
              <a:buFontTx/>
              <a:buChar char="-"/>
            </a:pPr>
            <a:r>
              <a:rPr lang="nl-NL" sz="5400" dirty="0" smtClean="0">
                <a:solidFill>
                  <a:srgbClr val="001F3E"/>
                </a:solidFill>
              </a:rPr>
              <a:t> Collectief; 	- </a:t>
            </a:r>
            <a:r>
              <a:rPr lang="nl-NL" sz="4800" dirty="0" smtClean="0">
                <a:solidFill>
                  <a:srgbClr val="001F3E"/>
                </a:solidFill>
              </a:rPr>
              <a:t>beroep Raad van State </a:t>
            </a:r>
            <a:r>
              <a:rPr lang="nl-NL" sz="4800" dirty="0" err="1" smtClean="0">
                <a:solidFill>
                  <a:srgbClr val="001F3E"/>
                </a:solidFill>
              </a:rPr>
              <a:t>winningsplan</a:t>
            </a:r>
            <a:r>
              <a:rPr lang="nl-NL" sz="4800" dirty="0" smtClean="0">
                <a:solidFill>
                  <a:srgbClr val="001F3E"/>
                </a:solidFill>
              </a:rPr>
              <a:t> 	</a:t>
            </a:r>
            <a:br>
              <a:rPr lang="nl-NL" sz="4800" dirty="0" smtClean="0">
                <a:solidFill>
                  <a:srgbClr val="001F3E"/>
                </a:solidFill>
              </a:rPr>
            </a:br>
            <a:r>
              <a:rPr lang="nl-NL" sz="5400" dirty="0" smtClean="0">
                <a:solidFill>
                  <a:srgbClr val="001F3E"/>
                </a:solidFill>
              </a:rPr>
              <a:t> 					- </a:t>
            </a:r>
            <a:r>
              <a:rPr lang="nl-NL" sz="4800" dirty="0" smtClean="0">
                <a:solidFill>
                  <a:srgbClr val="001F3E"/>
                </a:solidFill>
              </a:rPr>
              <a:t>schade bodemdaling</a:t>
            </a:r>
            <a:br>
              <a:rPr lang="nl-NL" sz="4800" dirty="0" smtClean="0">
                <a:solidFill>
                  <a:srgbClr val="001F3E"/>
                </a:solidFill>
              </a:rPr>
            </a:br>
            <a:r>
              <a:rPr lang="nl-NL" sz="4800" dirty="0" smtClean="0">
                <a:solidFill>
                  <a:srgbClr val="001F3E"/>
                </a:solidFill>
              </a:rPr>
              <a:t>					- gedoogplicht Mijnbouwwet</a:t>
            </a:r>
            <a:endParaRPr lang="nl-NL" sz="4800" i="1" dirty="0" smtClean="0">
              <a:solidFill>
                <a:srgbClr val="001F3E"/>
              </a:solidFill>
            </a:endParaRPr>
          </a:p>
          <a:p>
            <a:endParaRPr lang="nl-NL" i="1"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Individueel</a:t>
            </a:r>
            <a:endParaRPr lang="nl-NL" dirty="0"/>
          </a:p>
        </p:txBody>
      </p:sp>
      <p:sp>
        <p:nvSpPr>
          <p:cNvPr id="4" name="Tijdelijke aanduiding voor tekst 3"/>
          <p:cNvSpPr>
            <a:spLocks noGrp="1"/>
          </p:cNvSpPr>
          <p:nvPr>
            <p:ph type="body" sz="quarter" idx="1"/>
          </p:nvPr>
        </p:nvSpPr>
        <p:spPr>
          <a:xfrm>
            <a:off x="2902968" y="6209928"/>
            <a:ext cx="19703032" cy="5760640"/>
          </a:xfrm>
          <a:ln>
            <a:solidFill>
              <a:schemeClr val="accent1"/>
            </a:solidFill>
          </a:ln>
        </p:spPr>
        <p:txBody>
          <a:bodyPr>
            <a:normAutofit/>
          </a:bodyPr>
          <a:lstStyle/>
          <a:p>
            <a:pPr algn="l"/>
            <a:r>
              <a:rPr lang="nl-NL" sz="7200" dirty="0" smtClean="0">
                <a:solidFill>
                  <a:srgbClr val="001F3E"/>
                </a:solidFill>
              </a:rPr>
              <a:t>Programma Schuren en Stallen;</a:t>
            </a:r>
          </a:p>
          <a:p>
            <a:pPr algn="l"/>
            <a:endParaRPr lang="nl-NL" sz="5400" i="1" dirty="0" smtClean="0">
              <a:solidFill>
                <a:srgbClr val="001F3E"/>
              </a:solidFill>
            </a:endParaRPr>
          </a:p>
          <a:p>
            <a:pPr algn="l"/>
            <a:r>
              <a:rPr lang="nl-NL" sz="5400" dirty="0" smtClean="0">
                <a:solidFill>
                  <a:srgbClr val="001F3E"/>
                </a:solidFill>
              </a:rPr>
              <a:t>				- Vaststellingsovereenkomst </a:t>
            </a:r>
          </a:p>
          <a:p>
            <a:pPr algn="l"/>
            <a:endParaRPr lang="nl-NL" sz="5400" dirty="0" smtClean="0">
              <a:solidFill>
                <a:srgbClr val="001F3E"/>
              </a:solidFill>
            </a:endParaRPr>
          </a:p>
          <a:p>
            <a:pPr algn="l"/>
            <a:r>
              <a:rPr lang="nl-NL" sz="7200" dirty="0" smtClean="0">
                <a:solidFill>
                  <a:srgbClr val="001F3E"/>
                </a:solidFill>
              </a:rPr>
              <a:t>Complexe schadegevallen; bewijsvermoeden</a:t>
            </a:r>
            <a:endParaRPr lang="nl-NL" sz="7200"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
        <p:nvSpPr>
          <p:cNvPr id="3074" name="AutoShape 2" descr="Afbeeldingsresultaat voor plaatje nieuwe schuur agrarisch"/>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3076" name="Picture 4" descr="Afbeeldingsresultaat voor plaatje nieuwe schuur agrarisch">
            <a:hlinkClick r:id="rId4"/>
          </p:cNvPr>
          <p:cNvPicPr>
            <a:picLocks noChangeAspect="1" noChangeArrowheads="1"/>
          </p:cNvPicPr>
          <p:nvPr/>
        </p:nvPicPr>
        <p:blipFill>
          <a:blip r:embed="rId5" cstate="print"/>
          <a:srcRect/>
          <a:stretch>
            <a:fillRect/>
          </a:stretch>
        </p:blipFill>
        <p:spPr bwMode="auto">
          <a:xfrm>
            <a:off x="16152440" y="6569968"/>
            <a:ext cx="7077766" cy="2952328"/>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3617640"/>
            <a:ext cx="20828000" cy="1368152"/>
          </a:xfrm>
        </p:spPr>
        <p:txBody>
          <a:bodyPr>
            <a:normAutofit fontScale="90000"/>
          </a:bodyPr>
          <a:lstStyle/>
          <a:p>
            <a:r>
              <a:rPr lang="nl-NL" b="1" dirty="0" smtClean="0">
                <a:solidFill>
                  <a:srgbClr val="001F3E"/>
                </a:solidFill>
              </a:rPr>
              <a:t>Programma Schuren en Stallen</a:t>
            </a:r>
            <a:endParaRPr lang="nl-NL" dirty="0"/>
          </a:p>
        </p:txBody>
      </p:sp>
      <p:sp>
        <p:nvSpPr>
          <p:cNvPr id="4" name="Tijdelijke aanduiding voor tekst 3"/>
          <p:cNvSpPr>
            <a:spLocks noGrp="1"/>
          </p:cNvSpPr>
          <p:nvPr>
            <p:ph type="body" sz="quarter" idx="1"/>
          </p:nvPr>
        </p:nvSpPr>
        <p:spPr>
          <a:xfrm>
            <a:off x="2182888" y="5345832"/>
            <a:ext cx="20882320" cy="7272808"/>
          </a:xfrm>
          <a:ln>
            <a:solidFill>
              <a:schemeClr val="accent1"/>
            </a:solidFill>
          </a:ln>
        </p:spPr>
        <p:txBody>
          <a:bodyPr>
            <a:normAutofit fontScale="92500" lnSpcReduction="20000"/>
          </a:bodyPr>
          <a:lstStyle/>
          <a:p>
            <a:pPr algn="l">
              <a:buFontTx/>
              <a:buChar char="-"/>
            </a:pPr>
            <a:r>
              <a:rPr lang="nl-NL" sz="4800" dirty="0" smtClean="0">
                <a:solidFill>
                  <a:srgbClr val="001F3E"/>
                </a:solidFill>
                <a:latin typeface="Arial" pitchFamily="34" charset="0"/>
                <a:cs typeface="Arial" pitchFamily="34" charset="0"/>
              </a:rPr>
              <a:t> 	Overleg </a:t>
            </a:r>
            <a:r>
              <a:rPr lang="nl-NL" sz="4800" dirty="0" err="1" smtClean="0">
                <a:solidFill>
                  <a:srgbClr val="001F3E"/>
                </a:solidFill>
                <a:latin typeface="Arial" pitchFamily="34" charset="0"/>
                <a:cs typeface="Arial" pitchFamily="34" charset="0"/>
              </a:rPr>
              <a:t>AgroTeam</a:t>
            </a:r>
            <a:r>
              <a:rPr lang="nl-NL" sz="4800" dirty="0" smtClean="0">
                <a:solidFill>
                  <a:srgbClr val="001F3E"/>
                </a:solidFill>
                <a:latin typeface="Arial" pitchFamily="34" charset="0"/>
                <a:cs typeface="Arial" pitchFamily="34" charset="0"/>
              </a:rPr>
              <a:t> NAM; vanaf deze week </a:t>
            </a:r>
            <a:r>
              <a:rPr lang="nl-NL" sz="4800" dirty="0" err="1" smtClean="0">
                <a:solidFill>
                  <a:srgbClr val="001F3E"/>
                </a:solidFill>
                <a:latin typeface="Arial" pitchFamily="34" charset="0"/>
                <a:cs typeface="Arial" pitchFamily="34" charset="0"/>
              </a:rPr>
              <a:t>AgroTeam</a:t>
            </a:r>
            <a:r>
              <a:rPr lang="nl-NL" sz="4800" dirty="0" smtClean="0">
                <a:solidFill>
                  <a:srgbClr val="001F3E"/>
                </a:solidFill>
                <a:latin typeface="Arial" pitchFamily="34" charset="0"/>
                <a:cs typeface="Arial" pitchFamily="34" charset="0"/>
              </a:rPr>
              <a:t> Nationaal Coördinator; </a:t>
            </a:r>
          </a:p>
          <a:p>
            <a:pPr algn="l">
              <a:buFontTx/>
              <a:buChar char="-"/>
            </a:pPr>
            <a:endParaRPr lang="nl-NL" sz="4800" dirty="0" smtClean="0">
              <a:solidFill>
                <a:srgbClr val="001F3E"/>
              </a:solidFill>
              <a:latin typeface="Arial" pitchFamily="34" charset="0"/>
              <a:cs typeface="Arial" pitchFamily="34" charset="0"/>
            </a:endParaRPr>
          </a:p>
          <a:p>
            <a:pPr algn="l">
              <a:buFontTx/>
              <a:buChar char="-"/>
            </a:pPr>
            <a:r>
              <a:rPr lang="nl-NL" sz="4800" dirty="0" smtClean="0">
                <a:solidFill>
                  <a:srgbClr val="001F3E"/>
                </a:solidFill>
                <a:latin typeface="Arial" pitchFamily="34" charset="0"/>
                <a:cs typeface="Arial" pitchFamily="34" charset="0"/>
              </a:rPr>
              <a:t> 	Programma; samenraapsel begroting diverse schadeposten:</a:t>
            </a:r>
          </a:p>
          <a:p>
            <a:pPr algn="l"/>
            <a:r>
              <a:rPr lang="nl-NL" sz="4800" dirty="0" smtClean="0">
                <a:solidFill>
                  <a:srgbClr val="001F3E"/>
                </a:solidFill>
                <a:latin typeface="Arial" pitchFamily="34" charset="0"/>
                <a:cs typeface="Arial" pitchFamily="34" charset="0"/>
              </a:rPr>
              <a:t>				- kosten herstel oude schuur;</a:t>
            </a:r>
          </a:p>
          <a:p>
            <a:pPr algn="l"/>
            <a:r>
              <a:rPr lang="nl-NL" sz="4800" dirty="0" smtClean="0">
                <a:solidFill>
                  <a:srgbClr val="001F3E"/>
                </a:solidFill>
                <a:latin typeface="Arial" pitchFamily="34" charset="0"/>
                <a:cs typeface="Arial" pitchFamily="34" charset="0"/>
              </a:rPr>
              <a:t>				- nieuwbouw </a:t>
            </a:r>
            <a:r>
              <a:rPr lang="nl-NL" sz="4800" dirty="0" err="1" smtClean="0">
                <a:solidFill>
                  <a:srgbClr val="001F3E"/>
                </a:solidFill>
                <a:latin typeface="Arial" pitchFamily="34" charset="0"/>
                <a:cs typeface="Arial" pitchFamily="34" charset="0"/>
              </a:rPr>
              <a:t>bevingsbestendig</a:t>
            </a:r>
            <a:r>
              <a:rPr lang="nl-NL" sz="4800" dirty="0" smtClean="0">
                <a:solidFill>
                  <a:srgbClr val="001F3E"/>
                </a:solidFill>
                <a:latin typeface="Arial" pitchFamily="34" charset="0"/>
                <a:cs typeface="Arial" pitchFamily="34" charset="0"/>
              </a:rPr>
              <a:t>;</a:t>
            </a:r>
          </a:p>
          <a:p>
            <a:pPr algn="l"/>
            <a:r>
              <a:rPr lang="nl-NL" sz="4800" dirty="0" smtClean="0">
                <a:solidFill>
                  <a:srgbClr val="001F3E"/>
                </a:solidFill>
                <a:latin typeface="Arial" pitchFamily="34" charset="0"/>
                <a:cs typeface="Arial" pitchFamily="34" charset="0"/>
              </a:rPr>
              <a:t>				- asbestsanering;</a:t>
            </a:r>
          </a:p>
          <a:p>
            <a:pPr algn="l"/>
            <a:r>
              <a:rPr lang="nl-NL" sz="4800" dirty="0" smtClean="0">
                <a:solidFill>
                  <a:srgbClr val="001F3E"/>
                </a:solidFill>
                <a:latin typeface="Arial" pitchFamily="34" charset="0"/>
                <a:cs typeface="Arial" pitchFamily="34" charset="0"/>
              </a:rPr>
              <a:t>				- vergoeding kosten rechtsbijstand en deskundigen.</a:t>
            </a:r>
          </a:p>
          <a:p>
            <a:pPr lvl="3" algn="l"/>
            <a:endParaRPr lang="nl-NL" sz="4800" dirty="0" smtClean="0">
              <a:solidFill>
                <a:srgbClr val="001F3E"/>
              </a:solidFill>
              <a:latin typeface="Arial" pitchFamily="34" charset="0"/>
              <a:cs typeface="Arial" pitchFamily="34" charset="0"/>
            </a:endParaRPr>
          </a:p>
          <a:p>
            <a:pPr lvl="3" algn="l">
              <a:buFontTx/>
              <a:buChar char="-"/>
            </a:pPr>
            <a:r>
              <a:rPr lang="nl-NL" sz="4800" dirty="0" smtClean="0">
                <a:solidFill>
                  <a:srgbClr val="001F3E"/>
                </a:solidFill>
                <a:latin typeface="Arial" pitchFamily="34" charset="0"/>
                <a:cs typeface="Arial" pitchFamily="34" charset="0"/>
              </a:rPr>
              <a:t>Komen tot een vaststellingsovereenkomst met afdwingbare verplichtingen</a:t>
            </a:r>
          </a:p>
          <a:p>
            <a:pPr lvl="3" algn="l"/>
            <a:r>
              <a:rPr lang="nl-NL" sz="4800" dirty="0" smtClean="0">
                <a:solidFill>
                  <a:srgbClr val="001F3E"/>
                </a:solidFill>
                <a:latin typeface="Arial" pitchFamily="34" charset="0"/>
                <a:cs typeface="Arial" pitchFamily="34" charset="0"/>
              </a:rPr>
              <a:t/>
            </a:r>
            <a:br>
              <a:rPr lang="nl-NL" sz="4800" dirty="0" smtClean="0">
                <a:solidFill>
                  <a:srgbClr val="001F3E"/>
                </a:solidFill>
                <a:latin typeface="Arial" pitchFamily="34" charset="0"/>
                <a:cs typeface="Arial" pitchFamily="34" charset="0"/>
              </a:rPr>
            </a:br>
            <a:r>
              <a:rPr lang="nl-NL" sz="4800" dirty="0" smtClean="0">
                <a:solidFill>
                  <a:srgbClr val="001F3E"/>
                </a:solidFill>
                <a:latin typeface="Arial" pitchFamily="34" charset="0"/>
                <a:cs typeface="Arial" pitchFamily="34" charset="0"/>
              </a:rPr>
              <a:t>Tip. NAM zegt is coulance regeling, neen is schadeafwikkeling </a:t>
            </a:r>
            <a:r>
              <a:rPr lang="nl-NL" sz="4800" dirty="0" err="1" smtClean="0">
                <a:solidFill>
                  <a:srgbClr val="001F3E"/>
                </a:solidFill>
                <a:latin typeface="Arial" pitchFamily="34" charset="0"/>
                <a:cs typeface="Arial" pitchFamily="34" charset="0"/>
              </a:rPr>
              <a:t>artt</a:t>
            </a:r>
            <a:r>
              <a:rPr lang="nl-NL" sz="4800" dirty="0" smtClean="0">
                <a:solidFill>
                  <a:srgbClr val="001F3E"/>
                </a:solidFill>
                <a:latin typeface="Arial" pitchFamily="34" charset="0"/>
                <a:cs typeface="Arial" pitchFamily="34" charset="0"/>
              </a:rPr>
              <a:t>. 6:96 BW geleden schade en 6:184 BW voorkomen toekomstige schade.</a:t>
            </a:r>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Complexe gevallen </a:t>
            </a:r>
            <a:endParaRPr lang="nl-NL" dirty="0"/>
          </a:p>
        </p:txBody>
      </p:sp>
      <p:sp>
        <p:nvSpPr>
          <p:cNvPr id="4" name="Tijdelijke aanduiding voor tekst 3"/>
          <p:cNvSpPr>
            <a:spLocks noGrp="1"/>
          </p:cNvSpPr>
          <p:nvPr>
            <p:ph type="body" sz="quarter" idx="1"/>
          </p:nvPr>
        </p:nvSpPr>
        <p:spPr>
          <a:xfrm>
            <a:off x="1534816" y="6209928"/>
            <a:ext cx="22322480" cy="7128792"/>
          </a:xfrm>
          <a:ln>
            <a:solidFill>
              <a:schemeClr val="accent1"/>
            </a:solidFill>
          </a:ln>
        </p:spPr>
        <p:txBody>
          <a:bodyPr>
            <a:normAutofit/>
          </a:bodyPr>
          <a:lstStyle/>
          <a:p>
            <a:endParaRPr lang="nl-NL" i="1" dirty="0" smtClean="0">
              <a:solidFill>
                <a:srgbClr val="001F3E"/>
              </a:solidFill>
            </a:endParaRPr>
          </a:p>
          <a:p>
            <a:pPr algn="l"/>
            <a:r>
              <a:rPr lang="nl-NL" dirty="0" smtClean="0">
                <a:solidFill>
                  <a:srgbClr val="001F3E"/>
                </a:solidFill>
              </a:rPr>
              <a:t>Geen </a:t>
            </a:r>
            <a:r>
              <a:rPr lang="nl-NL" dirty="0" err="1" smtClean="0">
                <a:solidFill>
                  <a:srgbClr val="001F3E"/>
                </a:solidFill>
              </a:rPr>
              <a:t>bevingsschade</a:t>
            </a:r>
            <a:r>
              <a:rPr lang="nl-NL" dirty="0" smtClean="0">
                <a:solidFill>
                  <a:srgbClr val="001F3E"/>
                </a:solidFill>
              </a:rPr>
              <a:t> erkend of slechts gedeeltelijk </a:t>
            </a:r>
            <a:r>
              <a:rPr lang="nl-NL" dirty="0" err="1" smtClean="0">
                <a:solidFill>
                  <a:srgbClr val="001F3E"/>
                </a:solidFill>
              </a:rPr>
              <a:t>bevingsschade</a:t>
            </a:r>
            <a:r>
              <a:rPr lang="nl-NL" dirty="0" smtClean="0">
                <a:solidFill>
                  <a:srgbClr val="001F3E"/>
                </a:solidFill>
              </a:rPr>
              <a:t> erkend</a:t>
            </a:r>
          </a:p>
          <a:p>
            <a:pPr algn="l"/>
            <a:endParaRPr lang="nl-NL" dirty="0" smtClean="0">
              <a:solidFill>
                <a:srgbClr val="001F3E"/>
              </a:solidFill>
            </a:endParaRPr>
          </a:p>
          <a:p>
            <a:pPr algn="l"/>
            <a:r>
              <a:rPr lang="nl-NL" dirty="0" smtClean="0">
                <a:solidFill>
                  <a:srgbClr val="001F3E"/>
                </a:solidFill>
              </a:rPr>
              <a:t>Uitspraken onafhankelijke arbiters </a:t>
            </a:r>
            <a:r>
              <a:rPr lang="nl-NL" dirty="0" err="1" smtClean="0">
                <a:solidFill>
                  <a:srgbClr val="001F3E"/>
                </a:solidFill>
              </a:rPr>
              <a:t>bevingsschade</a:t>
            </a:r>
            <a:r>
              <a:rPr lang="nl-NL" dirty="0" smtClean="0">
                <a:solidFill>
                  <a:srgbClr val="001F3E"/>
                </a:solidFill>
              </a:rPr>
              <a:t>; </a:t>
            </a:r>
            <a:r>
              <a:rPr lang="nl-NL" dirty="0" err="1" smtClean="0">
                <a:solidFill>
                  <a:srgbClr val="001F3E"/>
                </a:solidFill>
              </a:rPr>
              <a:t>www.arbiteraardbevingschade.nl</a:t>
            </a:r>
            <a:endParaRPr lang="nl-NL" dirty="0" smtClean="0">
              <a:solidFill>
                <a:srgbClr val="001F3E"/>
              </a:solidFill>
            </a:endParaRPr>
          </a:p>
          <a:p>
            <a:pPr algn="l"/>
            <a:r>
              <a:rPr lang="nl-NL" dirty="0" smtClean="0">
                <a:solidFill>
                  <a:srgbClr val="001F3E"/>
                </a:solidFill>
              </a:rPr>
              <a:t>en civiele rechter Rechtbank Noord-Nederland; </a:t>
            </a:r>
            <a:r>
              <a:rPr lang="nl-NL" dirty="0" err="1" smtClean="0">
                <a:solidFill>
                  <a:srgbClr val="001F3E"/>
                </a:solidFill>
                <a:hlinkClick r:id="rId2"/>
              </a:rPr>
              <a:t>www.rechtspraak.nl</a:t>
            </a:r>
            <a:r>
              <a:rPr lang="nl-NL" dirty="0" smtClean="0">
                <a:solidFill>
                  <a:srgbClr val="001F3E"/>
                </a:solidFill>
              </a:rPr>
              <a:t> ECLI:NL:RBNNE:2016:4402</a:t>
            </a:r>
          </a:p>
          <a:p>
            <a:pPr>
              <a:buFontTx/>
              <a:buChar char="-"/>
            </a:pPr>
            <a:endParaRPr lang="nl-NL" dirty="0" smtClean="0">
              <a:solidFill>
                <a:srgbClr val="001F3E"/>
              </a:solidFill>
            </a:endParaRPr>
          </a:p>
          <a:p>
            <a:pPr>
              <a:buFontTx/>
              <a:buChar char="-"/>
            </a:pPr>
            <a:endParaRPr lang="nl-NL" dirty="0" smtClean="0">
              <a:solidFill>
                <a:srgbClr val="001F3E"/>
              </a:solidFill>
            </a:endParaRPr>
          </a:p>
          <a:p>
            <a:endParaRPr lang="nl-NL" dirty="0" smtClean="0">
              <a:solidFill>
                <a:srgbClr val="001F3E"/>
              </a:solidFill>
            </a:endParaRPr>
          </a:p>
          <a:p>
            <a:r>
              <a:rPr lang="nl-NL" dirty="0" smtClean="0">
                <a:solidFill>
                  <a:srgbClr val="001F3E"/>
                </a:solidFill>
              </a:rPr>
              <a:t>   Bewijsvermoeden </a:t>
            </a:r>
          </a:p>
          <a:p>
            <a:pPr>
              <a:buFontTx/>
              <a:buChar char="-"/>
            </a:pPr>
            <a:endParaRPr lang="nl-NL" dirty="0" smtClean="0">
              <a:solidFill>
                <a:srgbClr val="001F3E"/>
              </a:solidFill>
            </a:endParaRPr>
          </a:p>
          <a:p>
            <a:pPr>
              <a:buFontTx/>
              <a:buChar char="-"/>
            </a:pPr>
            <a:endParaRPr lang="nl-NL" dirty="0">
              <a:solidFill>
                <a:srgbClr val="001F3E"/>
              </a:solidFill>
            </a:endParaRPr>
          </a:p>
        </p:txBody>
      </p:sp>
      <p:pic>
        <p:nvPicPr>
          <p:cNvPr id="5" name="FACAD354-71D5-4D72-B3D5-8B472091AE7D" descr="cid:B2DF6991-E398-4153-9BEF-D682F501CB00@netgear.com"/>
          <p:cNvPicPr/>
          <p:nvPr/>
        </p:nvPicPr>
        <p:blipFill>
          <a:blip r:embed="rId3" r:link="rId4" cstate="print"/>
          <a:srcRect/>
          <a:stretch>
            <a:fillRect/>
          </a:stretch>
        </p:blipFill>
        <p:spPr bwMode="auto">
          <a:xfrm>
            <a:off x="20544928" y="1025352"/>
            <a:ext cx="3004294" cy="2448272"/>
          </a:xfrm>
          <a:prstGeom prst="rect">
            <a:avLst/>
          </a:prstGeom>
          <a:noFill/>
          <a:ln w="9525">
            <a:noFill/>
            <a:miter lim="800000"/>
            <a:headEnd/>
            <a:tailEnd/>
          </a:ln>
        </p:spPr>
      </p:pic>
      <p:sp>
        <p:nvSpPr>
          <p:cNvPr id="7" name="PIJL-OMLAAG 6"/>
          <p:cNvSpPr/>
          <p:nvPr/>
        </p:nvSpPr>
        <p:spPr>
          <a:xfrm>
            <a:off x="12624048" y="10386392"/>
            <a:ext cx="484632" cy="978408"/>
          </a:xfrm>
          <a:prstGeom prst="downArrow">
            <a:avLst/>
          </a:prstGeom>
          <a:blipFill rotWithShape="1">
            <a:blip r:embed="rId5" cstate="print">
              <a:duotone>
                <a:prstClr val="black"/>
                <a:schemeClr val="tx2">
                  <a:tint val="45000"/>
                  <a:satMod val="400000"/>
                </a:schemeClr>
              </a:duotone>
            </a:blip>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678832" y="4049688"/>
            <a:ext cx="20828000" cy="1368152"/>
          </a:xfrm>
        </p:spPr>
        <p:txBody>
          <a:bodyPr>
            <a:normAutofit fontScale="90000"/>
          </a:bodyPr>
          <a:lstStyle/>
          <a:p>
            <a:r>
              <a:rPr lang="nl-NL" b="1" dirty="0" smtClean="0">
                <a:solidFill>
                  <a:srgbClr val="001F3E"/>
                </a:solidFill>
              </a:rPr>
              <a:t>Bewijsvermoeden</a:t>
            </a:r>
            <a:endParaRPr lang="nl-NL" dirty="0"/>
          </a:p>
        </p:txBody>
      </p:sp>
      <p:sp>
        <p:nvSpPr>
          <p:cNvPr id="4" name="Tijdelijke aanduiding voor tekst 3"/>
          <p:cNvSpPr>
            <a:spLocks noGrp="1"/>
          </p:cNvSpPr>
          <p:nvPr>
            <p:ph type="body" sz="quarter" idx="1"/>
          </p:nvPr>
        </p:nvSpPr>
        <p:spPr>
          <a:xfrm>
            <a:off x="1534816" y="5849888"/>
            <a:ext cx="21674408" cy="6768752"/>
          </a:xfrm>
          <a:ln>
            <a:solidFill>
              <a:schemeClr val="accent1"/>
            </a:solidFill>
          </a:ln>
        </p:spPr>
        <p:txBody>
          <a:bodyPr>
            <a:normAutofit fontScale="92500" lnSpcReduction="20000"/>
          </a:bodyPr>
          <a:lstStyle/>
          <a:p>
            <a:pPr algn="l"/>
            <a:r>
              <a:rPr lang="nl-NL" sz="5400" dirty="0" smtClean="0">
                <a:solidFill>
                  <a:srgbClr val="001F3E"/>
                </a:solidFill>
              </a:rPr>
              <a:t>Achtergrond: gaswinning brengt te grote risico’s op schade met zich mee. </a:t>
            </a:r>
          </a:p>
          <a:p>
            <a:pPr algn="l"/>
            <a:endParaRPr lang="nl-NL" sz="5400" dirty="0" smtClean="0">
              <a:solidFill>
                <a:srgbClr val="001F3E"/>
              </a:solidFill>
            </a:endParaRPr>
          </a:p>
          <a:p>
            <a:pPr algn="l"/>
            <a:r>
              <a:rPr lang="nl-NL" sz="5400" i="1" dirty="0" smtClean="0">
                <a:solidFill>
                  <a:srgbClr val="001F3E"/>
                </a:solidFill>
              </a:rPr>
              <a:t>Volgens de rechtspraak is dit een feit van algemene bekendheid.</a:t>
            </a:r>
          </a:p>
          <a:p>
            <a:pPr algn="l"/>
            <a:r>
              <a:rPr lang="nl-NL" sz="5400" i="1" dirty="0" smtClean="0">
                <a:solidFill>
                  <a:srgbClr val="001F3E"/>
                </a:solidFill>
              </a:rPr>
              <a:t>Op grond hiervan: </a:t>
            </a:r>
          </a:p>
          <a:p>
            <a:pPr algn="l"/>
            <a:endParaRPr lang="nl-NL" sz="5400" i="1" dirty="0" smtClean="0">
              <a:solidFill>
                <a:srgbClr val="001F3E"/>
              </a:solidFill>
            </a:endParaRPr>
          </a:p>
          <a:p>
            <a:pPr algn="l"/>
            <a:r>
              <a:rPr lang="nl-NL" sz="4300" i="1" dirty="0" smtClean="0">
                <a:solidFill>
                  <a:srgbClr val="001F3E"/>
                </a:solidFill>
              </a:rPr>
              <a:t>“Omdat het moeilijk is vast te stellen of schade al dan niet door een aardbeving is veroorzaakt, kan het onder omstandigheden gerechtvaardigd zijn om, indien er sprake is van schade die naar haar aard door een aardbeving veroorzaakt zou kunnen zijn het bewijsvermoeden te hanteren.”</a:t>
            </a:r>
          </a:p>
          <a:p>
            <a:pPr algn="l"/>
            <a:endParaRPr lang="nl-NL" sz="5400" i="1" dirty="0" smtClean="0">
              <a:solidFill>
                <a:srgbClr val="001F3E"/>
              </a:solidFill>
            </a:endParaRPr>
          </a:p>
          <a:p>
            <a:pPr algn="l"/>
            <a:r>
              <a:rPr lang="nl-NL" sz="5400" i="1" dirty="0" smtClean="0">
                <a:solidFill>
                  <a:srgbClr val="001F3E"/>
                </a:solidFill>
              </a:rPr>
              <a:t>NB. Vaste jurisprudentie bouwschade (Boerenleenbank)  </a:t>
            </a:r>
            <a:endParaRPr lang="nl-NL" sz="4800" i="1" dirty="0" smtClean="0">
              <a:solidFill>
                <a:srgbClr val="001F3E"/>
              </a:solidFill>
            </a:endParaRPr>
          </a:p>
          <a:p>
            <a:endParaRPr lang="nl-NL" i="1" dirty="0" smtClean="0"/>
          </a:p>
          <a:p>
            <a:endParaRPr lang="nl-NL" dirty="0"/>
          </a:p>
        </p:txBody>
      </p:sp>
      <p:pic>
        <p:nvPicPr>
          <p:cNvPr id="5" name="FACAD354-71D5-4D72-B3D5-8B472091AE7D" descr="cid:B2DF6991-E398-4153-9BEF-D682F501CB00@netgear.com"/>
          <p:cNvPicPr/>
          <p:nvPr/>
        </p:nvPicPr>
        <p:blipFill>
          <a:blip r:embed="rId2" r:link="rId3" cstate="print"/>
          <a:srcRect/>
          <a:stretch>
            <a:fillRect/>
          </a:stretch>
        </p:blipFill>
        <p:spPr bwMode="auto">
          <a:xfrm>
            <a:off x="20544928" y="1025352"/>
            <a:ext cx="3004294" cy="24482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TotalTime>
  <Words>240</Words>
  <Application>Microsoft Office PowerPoint</Application>
  <PresentationFormat>Aangepast</PresentationFormat>
  <Paragraphs>140</Paragraphs>
  <Slides>40</Slides>
  <Notes>24</Notes>
  <HiddenSlides>0</HiddenSlides>
  <MMClips>0</MMClips>
  <ScaleCrop>false</ScaleCrop>
  <HeadingPairs>
    <vt:vector size="4" baseType="variant">
      <vt:variant>
        <vt:lpstr>Thema</vt:lpstr>
      </vt:variant>
      <vt:variant>
        <vt:i4>3</vt:i4>
      </vt:variant>
      <vt:variant>
        <vt:lpstr>Diatitels</vt:lpstr>
      </vt:variant>
      <vt:variant>
        <vt:i4>40</vt:i4>
      </vt:variant>
    </vt:vector>
  </HeadingPairs>
  <TitlesOfParts>
    <vt:vector size="43" baseType="lpstr">
      <vt:lpstr>White</vt:lpstr>
      <vt:lpstr>1_Aangepast ontwerp</vt:lpstr>
      <vt:lpstr>Aangepast ontwerp</vt:lpstr>
      <vt:lpstr>(Mini) Symposium Boeren-Box  zondag 23 oktober 2016</vt:lpstr>
      <vt:lpstr>Landbouw getroffen  Landbouwbelangen zwaarwegend immers:              - 78% agrarisch grondgebruik Groninger gasveld;              - meer dan 1400 agrarische bedrijven.</vt:lpstr>
      <vt:lpstr>-  3 sprekers -  leden Boeren-box; ervaring en kennis  -  over en weer samenwerken</vt:lpstr>
      <vt:lpstr>Actuele Juridische Aspecten   mr. A.A. (Bertil) Westers </vt:lpstr>
      <vt:lpstr>Juridische Aspecten</vt:lpstr>
      <vt:lpstr>Individueel</vt:lpstr>
      <vt:lpstr>Programma Schuren en Stallen</vt:lpstr>
      <vt:lpstr>Complexe gevallen </vt:lpstr>
      <vt:lpstr>Bewijsvermoeden</vt:lpstr>
      <vt:lpstr>Bewijsvermoeden</vt:lpstr>
      <vt:lpstr>Collectief</vt:lpstr>
      <vt:lpstr>Schema</vt:lpstr>
      <vt:lpstr>Dia 13</vt:lpstr>
      <vt:lpstr>Regeling Waardedaling Agrarische gebouwen /  Compensatie regeling bij verkoop</vt:lpstr>
      <vt:lpstr>       Factoren van invloed op de waarde(daling)  Agrarische gebouwen </vt:lpstr>
      <vt:lpstr>Dia 16</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Bout advocaten - S. Fokkens</dc:creator>
  <cp:lastModifiedBy>b.vandervelde</cp:lastModifiedBy>
  <cp:revision>44</cp:revision>
  <dcterms:modified xsi:type="dcterms:W3CDTF">2016-10-21T12:17:36Z</dcterms:modified>
</cp:coreProperties>
</file>